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24"/>
  </p:notesMasterIdLst>
  <p:handoutMasterIdLst>
    <p:handoutMasterId r:id="rId25"/>
  </p:handoutMasterIdLst>
  <p:sldIdLst>
    <p:sldId id="1097" r:id="rId2"/>
    <p:sldId id="1147" r:id="rId3"/>
    <p:sldId id="1148" r:id="rId4"/>
    <p:sldId id="1149" r:id="rId5"/>
    <p:sldId id="1150" r:id="rId6"/>
    <p:sldId id="1151" r:id="rId7"/>
    <p:sldId id="1152" r:id="rId8"/>
    <p:sldId id="1153" r:id="rId9"/>
    <p:sldId id="1154" r:id="rId10"/>
    <p:sldId id="1155" r:id="rId11"/>
    <p:sldId id="1156" r:id="rId12"/>
    <p:sldId id="1143" r:id="rId13"/>
    <p:sldId id="1144" r:id="rId14"/>
    <p:sldId id="1145" r:id="rId15"/>
    <p:sldId id="1146" r:id="rId16"/>
    <p:sldId id="1129" r:id="rId17"/>
    <p:sldId id="1138" r:id="rId18"/>
    <p:sldId id="1140" r:id="rId19"/>
    <p:sldId id="1141" r:id="rId20"/>
    <p:sldId id="1142" r:id="rId21"/>
    <p:sldId id="1134" r:id="rId22"/>
    <p:sldId id="1125" r:id="rId23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FF0000"/>
    <a:srgbClr val="002060"/>
    <a:srgbClr val="0070C0"/>
    <a:srgbClr val="CCCC00"/>
    <a:srgbClr val="0066CC"/>
    <a:srgbClr val="FFFFFF"/>
    <a:srgbClr val="FF9999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578" autoAdjust="0"/>
    <p:restoredTop sz="86420" autoAdjust="0"/>
  </p:normalViewPr>
  <p:slideViewPr>
    <p:cSldViewPr>
      <p:cViewPr varScale="1">
        <p:scale>
          <a:sx n="163" d="100"/>
          <a:sy n="163" d="100"/>
        </p:scale>
        <p:origin x="2748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58" y="154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CEFDFA-A0BA-4177-A409-32EC72512611}" type="doc">
      <dgm:prSet loTypeId="urn:microsoft.com/office/officeart/2005/8/layout/funnel1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34C03539-695A-4205-BC84-9E620F3C1798}">
      <dgm:prSet phldrT="[Text]"/>
      <dgm:spPr/>
      <dgm:t>
        <a:bodyPr/>
        <a:lstStyle/>
        <a:p>
          <a:r>
            <a:rPr lang="en-IN" dirty="0"/>
            <a:t>Dram</a:t>
          </a:r>
          <a:r>
            <a:rPr lang="en-IN" b="1" dirty="0">
              <a:solidFill>
                <a:schemeClr val="tx1"/>
              </a:solidFill>
            </a:rPr>
            <a:t>a</a:t>
          </a:r>
          <a:r>
            <a:rPr lang="en-IN" b="1" dirty="0">
              <a:solidFill>
                <a:schemeClr val="bg1"/>
              </a:solidFill>
            </a:rPr>
            <a:t> </a:t>
          </a:r>
          <a:r>
            <a:rPr lang="en-IN" b="1" dirty="0">
              <a:solidFill>
                <a:schemeClr val="tx1"/>
              </a:solidFill>
            </a:rPr>
            <a:t>%?</a:t>
          </a:r>
        </a:p>
      </dgm:t>
    </dgm:pt>
    <dgm:pt modelId="{7206360D-4521-434E-AF1B-A3F554CBD6B5}" type="parTrans" cxnId="{87080355-2BFA-4CC0-A9B6-EA6A70593BC6}">
      <dgm:prSet/>
      <dgm:spPr/>
      <dgm:t>
        <a:bodyPr/>
        <a:lstStyle/>
        <a:p>
          <a:endParaRPr lang="en-IN"/>
        </a:p>
      </dgm:t>
    </dgm:pt>
    <dgm:pt modelId="{DF2E4156-156A-43AF-BDB7-1ED9058F2E0C}" type="sibTrans" cxnId="{87080355-2BFA-4CC0-A9B6-EA6A70593BC6}">
      <dgm:prSet/>
      <dgm:spPr/>
      <dgm:t>
        <a:bodyPr/>
        <a:lstStyle/>
        <a:p>
          <a:endParaRPr lang="en-IN"/>
        </a:p>
      </dgm:t>
    </dgm:pt>
    <dgm:pt modelId="{25E4F73C-5CE7-4B84-830B-6497571CA500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Sci- fi %?</a:t>
          </a:r>
        </a:p>
      </dgm:t>
    </dgm:pt>
    <dgm:pt modelId="{27053247-652F-4037-8B53-94F4F29902B1}" type="parTrans" cxnId="{4F6ACC04-C5B6-430D-8BF6-DDF0CF5B5AA1}">
      <dgm:prSet/>
      <dgm:spPr/>
      <dgm:t>
        <a:bodyPr/>
        <a:lstStyle/>
        <a:p>
          <a:endParaRPr lang="en-IN"/>
        </a:p>
      </dgm:t>
    </dgm:pt>
    <dgm:pt modelId="{98F6453E-EA22-43F1-878E-FA18DC9EF365}" type="sibTrans" cxnId="{4F6ACC04-C5B6-430D-8BF6-DDF0CF5B5AA1}">
      <dgm:prSet/>
      <dgm:spPr/>
      <dgm:t>
        <a:bodyPr/>
        <a:lstStyle/>
        <a:p>
          <a:endParaRPr lang="en-IN"/>
        </a:p>
      </dgm:t>
    </dgm:pt>
    <dgm:pt modelId="{23EBB77D-1C21-47DA-B276-2DC7917AAB10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Roman</a:t>
          </a:r>
          <a:r>
            <a:rPr lang="en-IN" dirty="0"/>
            <a:t>ce %?</a:t>
          </a:r>
        </a:p>
      </dgm:t>
    </dgm:pt>
    <dgm:pt modelId="{967A054C-BBE9-4DDC-8933-C9ADEDF0D5AF}" type="parTrans" cxnId="{C4C0BB60-39E4-4D71-85D6-E775C7234F2B}">
      <dgm:prSet/>
      <dgm:spPr/>
      <dgm:t>
        <a:bodyPr/>
        <a:lstStyle/>
        <a:p>
          <a:endParaRPr lang="en-IN"/>
        </a:p>
      </dgm:t>
    </dgm:pt>
    <dgm:pt modelId="{5F2E2147-AD69-4D06-94A4-31595861B718}" type="sibTrans" cxnId="{C4C0BB60-39E4-4D71-85D6-E775C7234F2B}">
      <dgm:prSet/>
      <dgm:spPr/>
      <dgm:t>
        <a:bodyPr/>
        <a:lstStyle/>
        <a:p>
          <a:endParaRPr lang="en-IN"/>
        </a:p>
      </dgm:t>
    </dgm:pt>
    <dgm:pt modelId="{F77D2D12-F27E-4CB2-B065-678899F6D7DB}">
      <dgm:prSet phldrT="[Text]"/>
      <dgm:spPr/>
      <dgm:t>
        <a:bodyPr/>
        <a:lstStyle/>
        <a:p>
          <a:r>
            <a:rPr lang="en-IN" dirty="0"/>
            <a:t>A Superhit Series!</a:t>
          </a:r>
        </a:p>
      </dgm:t>
    </dgm:pt>
    <dgm:pt modelId="{E6C974C4-234A-42E7-B6A2-9965C1E6BABF}" type="parTrans" cxnId="{FA4FFD8D-4C82-4EAB-AEA5-D27EB2850290}">
      <dgm:prSet/>
      <dgm:spPr/>
      <dgm:t>
        <a:bodyPr/>
        <a:lstStyle/>
        <a:p>
          <a:endParaRPr lang="en-IN"/>
        </a:p>
      </dgm:t>
    </dgm:pt>
    <dgm:pt modelId="{18F115E4-D098-483F-8D27-5DD5B28F279C}" type="sibTrans" cxnId="{FA4FFD8D-4C82-4EAB-AEA5-D27EB2850290}">
      <dgm:prSet/>
      <dgm:spPr/>
      <dgm:t>
        <a:bodyPr/>
        <a:lstStyle/>
        <a:p>
          <a:endParaRPr lang="en-IN"/>
        </a:p>
      </dgm:t>
    </dgm:pt>
    <dgm:pt modelId="{B717BDC8-2C00-4B02-993B-98CEF5DA9254}" type="pres">
      <dgm:prSet presAssocID="{DCCEFDFA-A0BA-4177-A409-32EC72512611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A463FE6-F84E-44CB-BC24-B701E9C5BAD0}" type="pres">
      <dgm:prSet presAssocID="{DCCEFDFA-A0BA-4177-A409-32EC72512611}" presName="ellipse" presStyleLbl="trBgShp" presStyleIdx="0" presStyleCnt="1"/>
      <dgm:spPr/>
    </dgm:pt>
    <dgm:pt modelId="{F1E96F4C-1AC4-4D1D-94AD-6D17156C7985}" type="pres">
      <dgm:prSet presAssocID="{DCCEFDFA-A0BA-4177-A409-32EC72512611}" presName="arrow1" presStyleLbl="fgShp" presStyleIdx="0" presStyleCnt="1"/>
      <dgm:spPr/>
    </dgm:pt>
    <dgm:pt modelId="{56CD2373-AC69-4AE3-80D1-216108D22EC8}" type="pres">
      <dgm:prSet presAssocID="{DCCEFDFA-A0BA-4177-A409-32EC72512611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C701D0-C0FC-4436-8CC3-CED6E774ABAF}" type="pres">
      <dgm:prSet presAssocID="{25E4F73C-5CE7-4B84-830B-6497571CA500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5AE56B-F708-4F65-9E85-838B9C1F82C3}" type="pres">
      <dgm:prSet presAssocID="{23EBB77D-1C21-47DA-B276-2DC7917AAB10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233CBC-60B8-433F-98AE-260A99E5C59B}" type="pres">
      <dgm:prSet presAssocID="{F77D2D12-F27E-4CB2-B065-678899F6D7DB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3C8DB9-A1C5-41AE-B6E1-F6E686B00B43}" type="pres">
      <dgm:prSet presAssocID="{DCCEFDFA-A0BA-4177-A409-32EC72512611}" presName="funnel" presStyleLbl="trAlignAcc1" presStyleIdx="0" presStyleCnt="1" custLinFactNeighborX="3957"/>
      <dgm:spPr/>
    </dgm:pt>
  </dgm:ptLst>
  <dgm:cxnLst>
    <dgm:cxn modelId="{E18EFAB8-98E1-4850-921A-E5ECC433796B}" type="presOf" srcId="{34C03539-695A-4205-BC84-9E620F3C1798}" destId="{43233CBC-60B8-433F-98AE-260A99E5C59B}" srcOrd="0" destOrd="0" presId="urn:microsoft.com/office/officeart/2005/8/layout/funnel1"/>
    <dgm:cxn modelId="{126AC49C-07B4-4CAA-991C-5A88855C3255}" type="presOf" srcId="{25E4F73C-5CE7-4B84-830B-6497571CA500}" destId="{9B5AE56B-F708-4F65-9E85-838B9C1F82C3}" srcOrd="0" destOrd="0" presId="urn:microsoft.com/office/officeart/2005/8/layout/funnel1"/>
    <dgm:cxn modelId="{7A3F1457-D981-4D7E-B79A-FD373EB57140}" type="presOf" srcId="{F77D2D12-F27E-4CB2-B065-678899F6D7DB}" destId="{56CD2373-AC69-4AE3-80D1-216108D22EC8}" srcOrd="0" destOrd="0" presId="urn:microsoft.com/office/officeart/2005/8/layout/funnel1"/>
    <dgm:cxn modelId="{FA4FFD8D-4C82-4EAB-AEA5-D27EB2850290}" srcId="{DCCEFDFA-A0BA-4177-A409-32EC72512611}" destId="{F77D2D12-F27E-4CB2-B065-678899F6D7DB}" srcOrd="3" destOrd="0" parTransId="{E6C974C4-234A-42E7-B6A2-9965C1E6BABF}" sibTransId="{18F115E4-D098-483F-8D27-5DD5B28F279C}"/>
    <dgm:cxn modelId="{CBCDF743-773F-41CB-9884-F5031CD7E1C1}" type="presOf" srcId="{23EBB77D-1C21-47DA-B276-2DC7917AAB10}" destId="{D9C701D0-C0FC-4436-8CC3-CED6E774ABAF}" srcOrd="0" destOrd="0" presId="urn:microsoft.com/office/officeart/2005/8/layout/funnel1"/>
    <dgm:cxn modelId="{87080355-2BFA-4CC0-A9B6-EA6A70593BC6}" srcId="{DCCEFDFA-A0BA-4177-A409-32EC72512611}" destId="{34C03539-695A-4205-BC84-9E620F3C1798}" srcOrd="0" destOrd="0" parTransId="{7206360D-4521-434E-AF1B-A3F554CBD6B5}" sibTransId="{DF2E4156-156A-43AF-BDB7-1ED9058F2E0C}"/>
    <dgm:cxn modelId="{C59EF4AF-F034-4F7A-8E24-1366D2C90D57}" type="presOf" srcId="{DCCEFDFA-A0BA-4177-A409-32EC72512611}" destId="{B717BDC8-2C00-4B02-993B-98CEF5DA9254}" srcOrd="0" destOrd="0" presId="urn:microsoft.com/office/officeart/2005/8/layout/funnel1"/>
    <dgm:cxn modelId="{4F6ACC04-C5B6-430D-8BF6-DDF0CF5B5AA1}" srcId="{DCCEFDFA-A0BA-4177-A409-32EC72512611}" destId="{25E4F73C-5CE7-4B84-830B-6497571CA500}" srcOrd="1" destOrd="0" parTransId="{27053247-652F-4037-8B53-94F4F29902B1}" sibTransId="{98F6453E-EA22-43F1-878E-FA18DC9EF365}"/>
    <dgm:cxn modelId="{C4C0BB60-39E4-4D71-85D6-E775C7234F2B}" srcId="{DCCEFDFA-A0BA-4177-A409-32EC72512611}" destId="{23EBB77D-1C21-47DA-B276-2DC7917AAB10}" srcOrd="2" destOrd="0" parTransId="{967A054C-BBE9-4DDC-8933-C9ADEDF0D5AF}" sibTransId="{5F2E2147-AD69-4D06-94A4-31595861B718}"/>
    <dgm:cxn modelId="{311B5867-6DB7-4AA8-974D-6818F3C4AEE3}" type="presParOf" srcId="{B717BDC8-2C00-4B02-993B-98CEF5DA9254}" destId="{5A463FE6-F84E-44CB-BC24-B701E9C5BAD0}" srcOrd="0" destOrd="0" presId="urn:microsoft.com/office/officeart/2005/8/layout/funnel1"/>
    <dgm:cxn modelId="{0CBD0F8D-E82D-44BE-8372-F26F0A7C3C99}" type="presParOf" srcId="{B717BDC8-2C00-4B02-993B-98CEF5DA9254}" destId="{F1E96F4C-1AC4-4D1D-94AD-6D17156C7985}" srcOrd="1" destOrd="0" presId="urn:microsoft.com/office/officeart/2005/8/layout/funnel1"/>
    <dgm:cxn modelId="{2D9084C8-5AB5-42B5-95FB-2A4926C59531}" type="presParOf" srcId="{B717BDC8-2C00-4B02-993B-98CEF5DA9254}" destId="{56CD2373-AC69-4AE3-80D1-216108D22EC8}" srcOrd="2" destOrd="0" presId="urn:microsoft.com/office/officeart/2005/8/layout/funnel1"/>
    <dgm:cxn modelId="{526204D6-70BC-4AC9-A85F-B4A0D88205E4}" type="presParOf" srcId="{B717BDC8-2C00-4B02-993B-98CEF5DA9254}" destId="{D9C701D0-C0FC-4436-8CC3-CED6E774ABAF}" srcOrd="3" destOrd="0" presId="urn:microsoft.com/office/officeart/2005/8/layout/funnel1"/>
    <dgm:cxn modelId="{BDCEA0CB-0368-4ECE-A381-03EFBEA66549}" type="presParOf" srcId="{B717BDC8-2C00-4B02-993B-98CEF5DA9254}" destId="{9B5AE56B-F708-4F65-9E85-838B9C1F82C3}" srcOrd="4" destOrd="0" presId="urn:microsoft.com/office/officeart/2005/8/layout/funnel1"/>
    <dgm:cxn modelId="{162F365A-F1E4-4E45-9010-329B4680614B}" type="presParOf" srcId="{B717BDC8-2C00-4B02-993B-98CEF5DA9254}" destId="{43233CBC-60B8-433F-98AE-260A99E5C59B}" srcOrd="5" destOrd="0" presId="urn:microsoft.com/office/officeart/2005/8/layout/funnel1"/>
    <dgm:cxn modelId="{FF69ACC0-C1DE-40B3-A066-7C794D218434}" type="presParOf" srcId="{B717BDC8-2C00-4B02-993B-98CEF5DA9254}" destId="{173C8DB9-A1C5-41AE-B6E1-F6E686B00B43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2BC65E-DCD1-4D93-836E-5311E14954AE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DD249E48-EB5D-4CBE-8F54-84974A402AB5}">
      <dgm:prSet phldrT="[Text]" custT="1"/>
      <dgm:spPr/>
      <dgm:t>
        <a:bodyPr/>
        <a:lstStyle/>
        <a:p>
          <a:r>
            <a:rPr lang="en-IN" sz="1600" dirty="0"/>
            <a:t>Sci-Fi</a:t>
          </a:r>
        </a:p>
      </dgm:t>
    </dgm:pt>
    <dgm:pt modelId="{18596564-B73D-4694-9514-1575BFA8BFDC}" type="parTrans" cxnId="{795F4481-4F26-454A-A2AD-5F02DF513117}">
      <dgm:prSet/>
      <dgm:spPr/>
      <dgm:t>
        <a:bodyPr/>
        <a:lstStyle/>
        <a:p>
          <a:endParaRPr lang="en-IN" sz="1600"/>
        </a:p>
      </dgm:t>
    </dgm:pt>
    <dgm:pt modelId="{654556D2-6F71-43D8-82B8-89AE80E060D0}" type="sibTrans" cxnId="{795F4481-4F26-454A-A2AD-5F02DF513117}">
      <dgm:prSet/>
      <dgm:spPr/>
      <dgm:t>
        <a:bodyPr/>
        <a:lstStyle/>
        <a:p>
          <a:endParaRPr lang="en-IN" sz="1600"/>
        </a:p>
      </dgm:t>
    </dgm:pt>
    <dgm:pt modelId="{17A66781-08F3-43BC-AE98-39227071A69B}">
      <dgm:prSet phldrT="[Text]" custT="1"/>
      <dgm:spPr/>
      <dgm:t>
        <a:bodyPr/>
        <a:lstStyle/>
        <a:p>
          <a:r>
            <a:rPr lang="en-IN" sz="1600" dirty="0"/>
            <a:t>Cast</a:t>
          </a:r>
        </a:p>
      </dgm:t>
    </dgm:pt>
    <dgm:pt modelId="{36121E37-B4B6-4258-9A51-9CE44B6EC75D}" type="parTrans" cxnId="{89B9B3DC-6D4D-4357-8E6F-07FF6AC8F248}">
      <dgm:prSet/>
      <dgm:spPr/>
      <dgm:t>
        <a:bodyPr/>
        <a:lstStyle/>
        <a:p>
          <a:endParaRPr lang="en-IN" sz="1600"/>
        </a:p>
      </dgm:t>
    </dgm:pt>
    <dgm:pt modelId="{895A37B7-54AE-4F8C-90D7-FCCA63CB68C7}" type="sibTrans" cxnId="{89B9B3DC-6D4D-4357-8E6F-07FF6AC8F248}">
      <dgm:prSet/>
      <dgm:spPr/>
      <dgm:t>
        <a:bodyPr/>
        <a:lstStyle/>
        <a:p>
          <a:endParaRPr lang="en-IN" sz="1600"/>
        </a:p>
      </dgm:t>
    </dgm:pt>
    <dgm:pt modelId="{293B9268-4C3D-4D64-9B75-9DF7BA3678DE}">
      <dgm:prSet phldrT="[Text]" custT="1"/>
      <dgm:spPr/>
      <dgm:t>
        <a:bodyPr/>
        <a:lstStyle/>
        <a:p>
          <a:r>
            <a:rPr lang="en-IN" sz="1200" dirty="0"/>
            <a:t>Cosmic Space</a:t>
          </a:r>
        </a:p>
      </dgm:t>
    </dgm:pt>
    <dgm:pt modelId="{56D68E92-9C36-4332-81A8-6E23E06CCCF9}" type="parTrans" cxnId="{7373E237-4C34-4A4E-BA05-7A566FCEC0E1}">
      <dgm:prSet/>
      <dgm:spPr/>
      <dgm:t>
        <a:bodyPr/>
        <a:lstStyle/>
        <a:p>
          <a:endParaRPr lang="en-IN" sz="1600"/>
        </a:p>
      </dgm:t>
    </dgm:pt>
    <dgm:pt modelId="{66F9494A-2694-47C2-B6F3-D80A5A4B00C1}" type="sibTrans" cxnId="{7373E237-4C34-4A4E-BA05-7A566FCEC0E1}">
      <dgm:prSet/>
      <dgm:spPr/>
      <dgm:t>
        <a:bodyPr/>
        <a:lstStyle/>
        <a:p>
          <a:endParaRPr lang="en-IN" sz="1600"/>
        </a:p>
      </dgm:t>
    </dgm:pt>
    <dgm:pt modelId="{93D902F4-E163-45E7-8EB1-C811433CE8C5}">
      <dgm:prSet phldrT="[Text]" custT="1"/>
      <dgm:spPr/>
      <dgm:t>
        <a:bodyPr/>
        <a:lstStyle/>
        <a:p>
          <a:r>
            <a:rPr lang="en-IN" sz="1200" dirty="0"/>
            <a:t>Comedy</a:t>
          </a:r>
        </a:p>
      </dgm:t>
    </dgm:pt>
    <dgm:pt modelId="{9180F8D1-541A-4915-A856-2650644E9D37}" type="parTrans" cxnId="{CFBF8EB2-099F-4D37-BFBC-B47462B6DC15}">
      <dgm:prSet/>
      <dgm:spPr/>
      <dgm:t>
        <a:bodyPr/>
        <a:lstStyle/>
        <a:p>
          <a:endParaRPr lang="en-IN" sz="1600"/>
        </a:p>
      </dgm:t>
    </dgm:pt>
    <dgm:pt modelId="{EDD3EABE-DDB5-4899-BC05-B40F11C5373F}" type="sibTrans" cxnId="{CFBF8EB2-099F-4D37-BFBC-B47462B6DC15}">
      <dgm:prSet/>
      <dgm:spPr/>
      <dgm:t>
        <a:bodyPr/>
        <a:lstStyle/>
        <a:p>
          <a:endParaRPr lang="en-IN" sz="1600"/>
        </a:p>
      </dgm:t>
    </dgm:pt>
    <dgm:pt modelId="{1DE03FA9-96A9-410E-BE45-2268EA874DDE}">
      <dgm:prSet phldrT="[Text]" custT="1"/>
      <dgm:spPr/>
      <dgm:t>
        <a:bodyPr/>
        <a:lstStyle/>
        <a:p>
          <a:r>
            <a:rPr lang="en-IN" sz="1600" dirty="0"/>
            <a:t>Horror</a:t>
          </a:r>
        </a:p>
      </dgm:t>
    </dgm:pt>
    <dgm:pt modelId="{C0570A1A-137D-4E04-9224-9E21AC75BA2C}" type="parTrans" cxnId="{E16B1B74-E572-454B-93E7-90D4809B7047}">
      <dgm:prSet/>
      <dgm:spPr/>
      <dgm:t>
        <a:bodyPr/>
        <a:lstStyle/>
        <a:p>
          <a:endParaRPr lang="en-IN" sz="1600"/>
        </a:p>
      </dgm:t>
    </dgm:pt>
    <dgm:pt modelId="{0D9DD3D4-3D93-4147-80BC-761983B1E14F}" type="sibTrans" cxnId="{E16B1B74-E572-454B-93E7-90D4809B7047}">
      <dgm:prSet/>
      <dgm:spPr/>
      <dgm:t>
        <a:bodyPr/>
        <a:lstStyle/>
        <a:p>
          <a:endParaRPr lang="en-IN" sz="1600"/>
        </a:p>
      </dgm:t>
    </dgm:pt>
    <dgm:pt modelId="{6F1ECEEB-5FBA-4B8F-9E13-DFFE5396263D}">
      <dgm:prSet phldrT="[Text]" custT="1"/>
      <dgm:spPr/>
      <dgm:t>
        <a:bodyPr/>
        <a:lstStyle/>
        <a:p>
          <a:r>
            <a:rPr lang="en-IN" sz="1200" dirty="0"/>
            <a:t>Human &amp; Social</a:t>
          </a:r>
        </a:p>
      </dgm:t>
    </dgm:pt>
    <dgm:pt modelId="{694FC1E1-E1ED-49BA-83CA-3C61E6DB3ECB}" type="parTrans" cxnId="{0A5E156E-3F97-4DE7-A787-7BAF490511ED}">
      <dgm:prSet/>
      <dgm:spPr/>
      <dgm:t>
        <a:bodyPr/>
        <a:lstStyle/>
        <a:p>
          <a:endParaRPr lang="en-IN" sz="1600"/>
        </a:p>
      </dgm:t>
    </dgm:pt>
    <dgm:pt modelId="{C6024473-615B-47DE-8DDC-995AECDEBB89}" type="sibTrans" cxnId="{0A5E156E-3F97-4DE7-A787-7BAF490511ED}">
      <dgm:prSet/>
      <dgm:spPr/>
      <dgm:t>
        <a:bodyPr/>
        <a:lstStyle/>
        <a:p>
          <a:endParaRPr lang="en-IN" sz="1600"/>
        </a:p>
      </dgm:t>
    </dgm:pt>
    <dgm:pt modelId="{7E486B5A-F533-4759-B58C-2F8A81065C36}" type="pres">
      <dgm:prSet presAssocID="{742BC65E-DCD1-4D93-836E-5311E14954A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7865FB1-485D-4522-A2CC-50ECE4ACC4CD}" type="pres">
      <dgm:prSet presAssocID="{DD249E48-EB5D-4CBE-8F54-84974A402AB5}" presName="hierRoot1" presStyleCnt="0">
        <dgm:presLayoutVars>
          <dgm:hierBranch val="init"/>
        </dgm:presLayoutVars>
      </dgm:prSet>
      <dgm:spPr/>
    </dgm:pt>
    <dgm:pt modelId="{9844759E-8495-4E68-A242-B3DE67B00DDB}" type="pres">
      <dgm:prSet presAssocID="{DD249E48-EB5D-4CBE-8F54-84974A402AB5}" presName="rootComposite1" presStyleCnt="0"/>
      <dgm:spPr/>
    </dgm:pt>
    <dgm:pt modelId="{D1D9245E-5BDF-43B4-9F32-9C199EE050E8}" type="pres">
      <dgm:prSet presAssocID="{DD249E48-EB5D-4CBE-8F54-84974A402AB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625617-647F-4D01-9F46-3FDBF4D4A23D}" type="pres">
      <dgm:prSet presAssocID="{DD249E48-EB5D-4CBE-8F54-84974A402AB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290FF83-F334-4AD5-A962-6A666D43D2BB}" type="pres">
      <dgm:prSet presAssocID="{DD249E48-EB5D-4CBE-8F54-84974A402AB5}" presName="hierChild2" presStyleCnt="0"/>
      <dgm:spPr/>
    </dgm:pt>
    <dgm:pt modelId="{146ADC19-D693-4DB6-B354-34B12D8A6E80}" type="pres">
      <dgm:prSet presAssocID="{36121E37-B4B6-4258-9A51-9CE44B6EC75D}" presName="Name37" presStyleLbl="parChTrans1D2" presStyleIdx="0" presStyleCnt="5"/>
      <dgm:spPr/>
      <dgm:t>
        <a:bodyPr/>
        <a:lstStyle/>
        <a:p>
          <a:endParaRPr lang="en-US"/>
        </a:p>
      </dgm:t>
    </dgm:pt>
    <dgm:pt modelId="{D0B8F930-2B0E-4F25-8E16-10004240C130}" type="pres">
      <dgm:prSet presAssocID="{17A66781-08F3-43BC-AE98-39227071A69B}" presName="hierRoot2" presStyleCnt="0">
        <dgm:presLayoutVars>
          <dgm:hierBranch val="init"/>
        </dgm:presLayoutVars>
      </dgm:prSet>
      <dgm:spPr/>
    </dgm:pt>
    <dgm:pt modelId="{55BEF0D8-3CF7-4405-AF18-414A00C25ACB}" type="pres">
      <dgm:prSet presAssocID="{17A66781-08F3-43BC-AE98-39227071A69B}" presName="rootComposite" presStyleCnt="0"/>
      <dgm:spPr/>
    </dgm:pt>
    <dgm:pt modelId="{30AA76C8-75ED-4C88-AD40-2376972D0EA2}" type="pres">
      <dgm:prSet presAssocID="{17A66781-08F3-43BC-AE98-39227071A69B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A17541-13AA-4371-9BF5-E8B4F1544F7D}" type="pres">
      <dgm:prSet presAssocID="{17A66781-08F3-43BC-AE98-39227071A69B}" presName="rootConnector" presStyleLbl="node2" presStyleIdx="0" presStyleCnt="5"/>
      <dgm:spPr/>
      <dgm:t>
        <a:bodyPr/>
        <a:lstStyle/>
        <a:p>
          <a:endParaRPr lang="en-US"/>
        </a:p>
      </dgm:t>
    </dgm:pt>
    <dgm:pt modelId="{5B83947C-E4AB-4293-9D91-0C83F6CF9AD8}" type="pres">
      <dgm:prSet presAssocID="{17A66781-08F3-43BC-AE98-39227071A69B}" presName="hierChild4" presStyleCnt="0"/>
      <dgm:spPr/>
    </dgm:pt>
    <dgm:pt modelId="{B839B8BB-CBF0-4423-8D97-EF892DFAA8C2}" type="pres">
      <dgm:prSet presAssocID="{17A66781-08F3-43BC-AE98-39227071A69B}" presName="hierChild5" presStyleCnt="0"/>
      <dgm:spPr/>
    </dgm:pt>
    <dgm:pt modelId="{0F58C567-6AF9-483B-AF98-45ED9D3D3285}" type="pres">
      <dgm:prSet presAssocID="{56D68E92-9C36-4332-81A8-6E23E06CCCF9}" presName="Name37" presStyleLbl="parChTrans1D2" presStyleIdx="1" presStyleCnt="5"/>
      <dgm:spPr/>
      <dgm:t>
        <a:bodyPr/>
        <a:lstStyle/>
        <a:p>
          <a:endParaRPr lang="en-US"/>
        </a:p>
      </dgm:t>
    </dgm:pt>
    <dgm:pt modelId="{ACA451E9-5E1C-40F2-B9B0-D57ACFF7252B}" type="pres">
      <dgm:prSet presAssocID="{293B9268-4C3D-4D64-9B75-9DF7BA3678DE}" presName="hierRoot2" presStyleCnt="0">
        <dgm:presLayoutVars>
          <dgm:hierBranch val="init"/>
        </dgm:presLayoutVars>
      </dgm:prSet>
      <dgm:spPr/>
    </dgm:pt>
    <dgm:pt modelId="{D931D72D-43AB-41EE-A504-37890889F223}" type="pres">
      <dgm:prSet presAssocID="{293B9268-4C3D-4D64-9B75-9DF7BA3678DE}" presName="rootComposite" presStyleCnt="0"/>
      <dgm:spPr/>
    </dgm:pt>
    <dgm:pt modelId="{474F4357-0419-4B56-B322-930A98129797}" type="pres">
      <dgm:prSet presAssocID="{293B9268-4C3D-4D64-9B75-9DF7BA3678DE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F45648-B660-44C7-85AE-64A3E617E12B}" type="pres">
      <dgm:prSet presAssocID="{293B9268-4C3D-4D64-9B75-9DF7BA3678DE}" presName="rootConnector" presStyleLbl="node2" presStyleIdx="1" presStyleCnt="5"/>
      <dgm:spPr/>
      <dgm:t>
        <a:bodyPr/>
        <a:lstStyle/>
        <a:p>
          <a:endParaRPr lang="en-US"/>
        </a:p>
      </dgm:t>
    </dgm:pt>
    <dgm:pt modelId="{89DBC53D-D4DB-4B02-B0D6-24FBA73828D7}" type="pres">
      <dgm:prSet presAssocID="{293B9268-4C3D-4D64-9B75-9DF7BA3678DE}" presName="hierChild4" presStyleCnt="0"/>
      <dgm:spPr/>
    </dgm:pt>
    <dgm:pt modelId="{83484905-3A77-4343-B917-EA34B857D3D4}" type="pres">
      <dgm:prSet presAssocID="{293B9268-4C3D-4D64-9B75-9DF7BA3678DE}" presName="hierChild5" presStyleCnt="0"/>
      <dgm:spPr/>
    </dgm:pt>
    <dgm:pt modelId="{25A8CFD4-DC5C-40CC-B3C9-F6B95A88FA9B}" type="pres">
      <dgm:prSet presAssocID="{9180F8D1-541A-4915-A856-2650644E9D37}" presName="Name37" presStyleLbl="parChTrans1D2" presStyleIdx="2" presStyleCnt="5"/>
      <dgm:spPr/>
      <dgm:t>
        <a:bodyPr/>
        <a:lstStyle/>
        <a:p>
          <a:endParaRPr lang="en-US"/>
        </a:p>
      </dgm:t>
    </dgm:pt>
    <dgm:pt modelId="{28EC2A4E-0951-4293-A40C-A266AFA864A3}" type="pres">
      <dgm:prSet presAssocID="{93D902F4-E163-45E7-8EB1-C811433CE8C5}" presName="hierRoot2" presStyleCnt="0">
        <dgm:presLayoutVars>
          <dgm:hierBranch val="init"/>
        </dgm:presLayoutVars>
      </dgm:prSet>
      <dgm:spPr/>
    </dgm:pt>
    <dgm:pt modelId="{633EE998-9D12-4C6D-A034-5D89330C29BE}" type="pres">
      <dgm:prSet presAssocID="{93D902F4-E163-45E7-8EB1-C811433CE8C5}" presName="rootComposite" presStyleCnt="0"/>
      <dgm:spPr/>
    </dgm:pt>
    <dgm:pt modelId="{E726F2DD-DC48-494A-9AD3-8374BC9048E6}" type="pres">
      <dgm:prSet presAssocID="{93D902F4-E163-45E7-8EB1-C811433CE8C5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020926-7E4F-450F-B046-9AAF7AC247DD}" type="pres">
      <dgm:prSet presAssocID="{93D902F4-E163-45E7-8EB1-C811433CE8C5}" presName="rootConnector" presStyleLbl="node2" presStyleIdx="2" presStyleCnt="5"/>
      <dgm:spPr/>
      <dgm:t>
        <a:bodyPr/>
        <a:lstStyle/>
        <a:p>
          <a:endParaRPr lang="en-US"/>
        </a:p>
      </dgm:t>
    </dgm:pt>
    <dgm:pt modelId="{84C5D216-E530-4E98-8C9A-751D168EA0CB}" type="pres">
      <dgm:prSet presAssocID="{93D902F4-E163-45E7-8EB1-C811433CE8C5}" presName="hierChild4" presStyleCnt="0"/>
      <dgm:spPr/>
    </dgm:pt>
    <dgm:pt modelId="{702E8719-0804-4BA2-81D3-F2E4EBDAAB43}" type="pres">
      <dgm:prSet presAssocID="{93D902F4-E163-45E7-8EB1-C811433CE8C5}" presName="hierChild5" presStyleCnt="0"/>
      <dgm:spPr/>
    </dgm:pt>
    <dgm:pt modelId="{2AC5BF19-BD6A-4FDB-BC3F-21A2D5762FBD}" type="pres">
      <dgm:prSet presAssocID="{C0570A1A-137D-4E04-9224-9E21AC75BA2C}" presName="Name37" presStyleLbl="parChTrans1D2" presStyleIdx="3" presStyleCnt="5"/>
      <dgm:spPr/>
      <dgm:t>
        <a:bodyPr/>
        <a:lstStyle/>
        <a:p>
          <a:endParaRPr lang="en-US"/>
        </a:p>
      </dgm:t>
    </dgm:pt>
    <dgm:pt modelId="{B5B1258B-C7D7-4F51-8A66-9133255F0A61}" type="pres">
      <dgm:prSet presAssocID="{1DE03FA9-96A9-410E-BE45-2268EA874DDE}" presName="hierRoot2" presStyleCnt="0">
        <dgm:presLayoutVars>
          <dgm:hierBranch val="init"/>
        </dgm:presLayoutVars>
      </dgm:prSet>
      <dgm:spPr/>
    </dgm:pt>
    <dgm:pt modelId="{897EA3D3-48D5-412A-98C6-67BDD94F2B42}" type="pres">
      <dgm:prSet presAssocID="{1DE03FA9-96A9-410E-BE45-2268EA874DDE}" presName="rootComposite" presStyleCnt="0"/>
      <dgm:spPr/>
    </dgm:pt>
    <dgm:pt modelId="{A0A28EB4-3D45-4905-8A77-BA7BAEA28F40}" type="pres">
      <dgm:prSet presAssocID="{1DE03FA9-96A9-410E-BE45-2268EA874DDE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7BD50A-B316-48E9-AA13-5B98765157B0}" type="pres">
      <dgm:prSet presAssocID="{1DE03FA9-96A9-410E-BE45-2268EA874DDE}" presName="rootConnector" presStyleLbl="node2" presStyleIdx="3" presStyleCnt="5"/>
      <dgm:spPr/>
      <dgm:t>
        <a:bodyPr/>
        <a:lstStyle/>
        <a:p>
          <a:endParaRPr lang="en-US"/>
        </a:p>
      </dgm:t>
    </dgm:pt>
    <dgm:pt modelId="{299654A7-D519-4555-81AD-42D4FC05CBFF}" type="pres">
      <dgm:prSet presAssocID="{1DE03FA9-96A9-410E-BE45-2268EA874DDE}" presName="hierChild4" presStyleCnt="0"/>
      <dgm:spPr/>
    </dgm:pt>
    <dgm:pt modelId="{FC048E4A-5ABC-497F-A98B-AFEE48A57EA4}" type="pres">
      <dgm:prSet presAssocID="{1DE03FA9-96A9-410E-BE45-2268EA874DDE}" presName="hierChild5" presStyleCnt="0"/>
      <dgm:spPr/>
    </dgm:pt>
    <dgm:pt modelId="{D37F993E-A9BC-42F6-9831-78969C2BDDCC}" type="pres">
      <dgm:prSet presAssocID="{694FC1E1-E1ED-49BA-83CA-3C61E6DB3ECB}" presName="Name37" presStyleLbl="parChTrans1D2" presStyleIdx="4" presStyleCnt="5"/>
      <dgm:spPr/>
      <dgm:t>
        <a:bodyPr/>
        <a:lstStyle/>
        <a:p>
          <a:endParaRPr lang="en-US"/>
        </a:p>
      </dgm:t>
    </dgm:pt>
    <dgm:pt modelId="{78108C3D-7EF3-437D-8E48-D88616A6806A}" type="pres">
      <dgm:prSet presAssocID="{6F1ECEEB-5FBA-4B8F-9E13-DFFE5396263D}" presName="hierRoot2" presStyleCnt="0">
        <dgm:presLayoutVars>
          <dgm:hierBranch val="init"/>
        </dgm:presLayoutVars>
      </dgm:prSet>
      <dgm:spPr/>
    </dgm:pt>
    <dgm:pt modelId="{D4DEF2E6-CDA3-415A-ACC1-62A63B3A3B47}" type="pres">
      <dgm:prSet presAssocID="{6F1ECEEB-5FBA-4B8F-9E13-DFFE5396263D}" presName="rootComposite" presStyleCnt="0"/>
      <dgm:spPr/>
    </dgm:pt>
    <dgm:pt modelId="{11FB5068-15B2-486D-88A5-DCA0C59ADE1B}" type="pres">
      <dgm:prSet presAssocID="{6F1ECEEB-5FBA-4B8F-9E13-DFFE5396263D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D868E8C-EF1E-4621-8D3D-296DEA8AFA0C}" type="pres">
      <dgm:prSet presAssocID="{6F1ECEEB-5FBA-4B8F-9E13-DFFE5396263D}" presName="rootConnector" presStyleLbl="node2" presStyleIdx="4" presStyleCnt="5"/>
      <dgm:spPr/>
      <dgm:t>
        <a:bodyPr/>
        <a:lstStyle/>
        <a:p>
          <a:endParaRPr lang="en-US"/>
        </a:p>
      </dgm:t>
    </dgm:pt>
    <dgm:pt modelId="{7780F82B-49D9-4239-845D-7DDF7669B6C4}" type="pres">
      <dgm:prSet presAssocID="{6F1ECEEB-5FBA-4B8F-9E13-DFFE5396263D}" presName="hierChild4" presStyleCnt="0"/>
      <dgm:spPr/>
    </dgm:pt>
    <dgm:pt modelId="{D7E1A579-BB2E-4836-8E81-5D2F05EA5A0C}" type="pres">
      <dgm:prSet presAssocID="{6F1ECEEB-5FBA-4B8F-9E13-DFFE5396263D}" presName="hierChild5" presStyleCnt="0"/>
      <dgm:spPr/>
    </dgm:pt>
    <dgm:pt modelId="{9870751D-9FB5-45C9-BB9E-3ADD16C82188}" type="pres">
      <dgm:prSet presAssocID="{DD249E48-EB5D-4CBE-8F54-84974A402AB5}" presName="hierChild3" presStyleCnt="0"/>
      <dgm:spPr/>
    </dgm:pt>
  </dgm:ptLst>
  <dgm:cxnLst>
    <dgm:cxn modelId="{78B8CA41-8DDA-447C-84D1-BA5CF2733315}" type="presOf" srcId="{DD249E48-EB5D-4CBE-8F54-84974A402AB5}" destId="{D1D9245E-5BDF-43B4-9F32-9C199EE050E8}" srcOrd="0" destOrd="0" presId="urn:microsoft.com/office/officeart/2005/8/layout/orgChart1"/>
    <dgm:cxn modelId="{4466ECA3-73E5-4EEF-B6F7-B28A1DCF2410}" type="presOf" srcId="{694FC1E1-E1ED-49BA-83CA-3C61E6DB3ECB}" destId="{D37F993E-A9BC-42F6-9831-78969C2BDDCC}" srcOrd="0" destOrd="0" presId="urn:microsoft.com/office/officeart/2005/8/layout/orgChart1"/>
    <dgm:cxn modelId="{89B9B3DC-6D4D-4357-8E6F-07FF6AC8F248}" srcId="{DD249E48-EB5D-4CBE-8F54-84974A402AB5}" destId="{17A66781-08F3-43BC-AE98-39227071A69B}" srcOrd="0" destOrd="0" parTransId="{36121E37-B4B6-4258-9A51-9CE44B6EC75D}" sibTransId="{895A37B7-54AE-4F8C-90D7-FCCA63CB68C7}"/>
    <dgm:cxn modelId="{37F04FED-FDE0-4B8F-B9D3-77A70B6F69EF}" type="presOf" srcId="{17A66781-08F3-43BC-AE98-39227071A69B}" destId="{30AA76C8-75ED-4C88-AD40-2376972D0EA2}" srcOrd="0" destOrd="0" presId="urn:microsoft.com/office/officeart/2005/8/layout/orgChart1"/>
    <dgm:cxn modelId="{AE6F048F-5A70-4DF2-AAB5-12AA70CC7E66}" type="presOf" srcId="{17A66781-08F3-43BC-AE98-39227071A69B}" destId="{91A17541-13AA-4371-9BF5-E8B4F1544F7D}" srcOrd="1" destOrd="0" presId="urn:microsoft.com/office/officeart/2005/8/layout/orgChart1"/>
    <dgm:cxn modelId="{E16B1B74-E572-454B-93E7-90D4809B7047}" srcId="{DD249E48-EB5D-4CBE-8F54-84974A402AB5}" destId="{1DE03FA9-96A9-410E-BE45-2268EA874DDE}" srcOrd="3" destOrd="0" parTransId="{C0570A1A-137D-4E04-9224-9E21AC75BA2C}" sibTransId="{0D9DD3D4-3D93-4147-80BC-761983B1E14F}"/>
    <dgm:cxn modelId="{F1BA93FF-71A3-4816-BFA5-408FE01F6BDA}" type="presOf" srcId="{DD249E48-EB5D-4CBE-8F54-84974A402AB5}" destId="{CA625617-647F-4D01-9F46-3FDBF4D4A23D}" srcOrd="1" destOrd="0" presId="urn:microsoft.com/office/officeart/2005/8/layout/orgChart1"/>
    <dgm:cxn modelId="{66914E76-2AE3-4BC5-A96B-89B4F683007D}" type="presOf" srcId="{36121E37-B4B6-4258-9A51-9CE44B6EC75D}" destId="{146ADC19-D693-4DB6-B354-34B12D8A6E80}" srcOrd="0" destOrd="0" presId="urn:microsoft.com/office/officeart/2005/8/layout/orgChart1"/>
    <dgm:cxn modelId="{0A5E156E-3F97-4DE7-A787-7BAF490511ED}" srcId="{DD249E48-EB5D-4CBE-8F54-84974A402AB5}" destId="{6F1ECEEB-5FBA-4B8F-9E13-DFFE5396263D}" srcOrd="4" destOrd="0" parTransId="{694FC1E1-E1ED-49BA-83CA-3C61E6DB3ECB}" sibTransId="{C6024473-615B-47DE-8DDC-995AECDEBB89}"/>
    <dgm:cxn modelId="{1D0EFB97-6B5A-4CC0-8221-CD78AC1F2466}" type="presOf" srcId="{C0570A1A-137D-4E04-9224-9E21AC75BA2C}" destId="{2AC5BF19-BD6A-4FDB-BC3F-21A2D5762FBD}" srcOrd="0" destOrd="0" presId="urn:microsoft.com/office/officeart/2005/8/layout/orgChart1"/>
    <dgm:cxn modelId="{6290D3F9-D83B-4848-81D1-C4E757543214}" type="presOf" srcId="{1DE03FA9-96A9-410E-BE45-2268EA874DDE}" destId="{207BD50A-B316-48E9-AA13-5B98765157B0}" srcOrd="1" destOrd="0" presId="urn:microsoft.com/office/officeart/2005/8/layout/orgChart1"/>
    <dgm:cxn modelId="{7373E237-4C34-4A4E-BA05-7A566FCEC0E1}" srcId="{DD249E48-EB5D-4CBE-8F54-84974A402AB5}" destId="{293B9268-4C3D-4D64-9B75-9DF7BA3678DE}" srcOrd="1" destOrd="0" parTransId="{56D68E92-9C36-4332-81A8-6E23E06CCCF9}" sibTransId="{66F9494A-2694-47C2-B6F3-D80A5A4B00C1}"/>
    <dgm:cxn modelId="{A0036831-0A72-4BC5-836C-058CD37F0B29}" type="presOf" srcId="{1DE03FA9-96A9-410E-BE45-2268EA874DDE}" destId="{A0A28EB4-3D45-4905-8A77-BA7BAEA28F40}" srcOrd="0" destOrd="0" presId="urn:microsoft.com/office/officeart/2005/8/layout/orgChart1"/>
    <dgm:cxn modelId="{C5EF348E-8464-4838-A66B-503B80CEAA8F}" type="presOf" srcId="{93D902F4-E163-45E7-8EB1-C811433CE8C5}" destId="{E726F2DD-DC48-494A-9AD3-8374BC9048E6}" srcOrd="0" destOrd="0" presId="urn:microsoft.com/office/officeart/2005/8/layout/orgChart1"/>
    <dgm:cxn modelId="{FAA6DA5C-837E-4F93-8DFA-6DBA53C8CEFE}" type="presOf" srcId="{6F1ECEEB-5FBA-4B8F-9E13-DFFE5396263D}" destId="{3D868E8C-EF1E-4621-8D3D-296DEA8AFA0C}" srcOrd="1" destOrd="0" presId="urn:microsoft.com/office/officeart/2005/8/layout/orgChart1"/>
    <dgm:cxn modelId="{CFBF8EB2-099F-4D37-BFBC-B47462B6DC15}" srcId="{DD249E48-EB5D-4CBE-8F54-84974A402AB5}" destId="{93D902F4-E163-45E7-8EB1-C811433CE8C5}" srcOrd="2" destOrd="0" parTransId="{9180F8D1-541A-4915-A856-2650644E9D37}" sibTransId="{EDD3EABE-DDB5-4899-BC05-B40F11C5373F}"/>
    <dgm:cxn modelId="{32F86205-155C-4409-82B0-68898F02A8B1}" type="presOf" srcId="{56D68E92-9C36-4332-81A8-6E23E06CCCF9}" destId="{0F58C567-6AF9-483B-AF98-45ED9D3D3285}" srcOrd="0" destOrd="0" presId="urn:microsoft.com/office/officeart/2005/8/layout/orgChart1"/>
    <dgm:cxn modelId="{2DB4FFD4-A374-4C86-8FF2-8D7178294F2B}" type="presOf" srcId="{742BC65E-DCD1-4D93-836E-5311E14954AE}" destId="{7E486B5A-F533-4759-B58C-2F8A81065C36}" srcOrd="0" destOrd="0" presId="urn:microsoft.com/office/officeart/2005/8/layout/orgChart1"/>
    <dgm:cxn modelId="{68C01EFE-F462-4C27-AEF0-578420DB484A}" type="presOf" srcId="{9180F8D1-541A-4915-A856-2650644E9D37}" destId="{25A8CFD4-DC5C-40CC-B3C9-F6B95A88FA9B}" srcOrd="0" destOrd="0" presId="urn:microsoft.com/office/officeart/2005/8/layout/orgChart1"/>
    <dgm:cxn modelId="{795F4481-4F26-454A-A2AD-5F02DF513117}" srcId="{742BC65E-DCD1-4D93-836E-5311E14954AE}" destId="{DD249E48-EB5D-4CBE-8F54-84974A402AB5}" srcOrd="0" destOrd="0" parTransId="{18596564-B73D-4694-9514-1575BFA8BFDC}" sibTransId="{654556D2-6F71-43D8-82B8-89AE80E060D0}"/>
    <dgm:cxn modelId="{432A7189-E24C-434C-8BAD-91452C92638E}" type="presOf" srcId="{293B9268-4C3D-4D64-9B75-9DF7BA3678DE}" destId="{474F4357-0419-4B56-B322-930A98129797}" srcOrd="0" destOrd="0" presId="urn:microsoft.com/office/officeart/2005/8/layout/orgChart1"/>
    <dgm:cxn modelId="{6E987EA8-5841-440B-8886-9D2A22C6667A}" type="presOf" srcId="{293B9268-4C3D-4D64-9B75-9DF7BA3678DE}" destId="{16F45648-B660-44C7-85AE-64A3E617E12B}" srcOrd="1" destOrd="0" presId="urn:microsoft.com/office/officeart/2005/8/layout/orgChart1"/>
    <dgm:cxn modelId="{130FC44F-036D-4741-AD3F-7A1D331B712D}" type="presOf" srcId="{6F1ECEEB-5FBA-4B8F-9E13-DFFE5396263D}" destId="{11FB5068-15B2-486D-88A5-DCA0C59ADE1B}" srcOrd="0" destOrd="0" presId="urn:microsoft.com/office/officeart/2005/8/layout/orgChart1"/>
    <dgm:cxn modelId="{CF27AE84-7A93-47A5-A8BA-2512730DD1E8}" type="presOf" srcId="{93D902F4-E163-45E7-8EB1-C811433CE8C5}" destId="{35020926-7E4F-450F-B046-9AAF7AC247DD}" srcOrd="1" destOrd="0" presId="urn:microsoft.com/office/officeart/2005/8/layout/orgChart1"/>
    <dgm:cxn modelId="{39881431-6319-4361-B7F8-01C3D116C2F5}" type="presParOf" srcId="{7E486B5A-F533-4759-B58C-2F8A81065C36}" destId="{67865FB1-485D-4522-A2CC-50ECE4ACC4CD}" srcOrd="0" destOrd="0" presId="urn:microsoft.com/office/officeart/2005/8/layout/orgChart1"/>
    <dgm:cxn modelId="{92941F81-BD0D-4E52-95AC-64B112464770}" type="presParOf" srcId="{67865FB1-485D-4522-A2CC-50ECE4ACC4CD}" destId="{9844759E-8495-4E68-A242-B3DE67B00DDB}" srcOrd="0" destOrd="0" presId="urn:microsoft.com/office/officeart/2005/8/layout/orgChart1"/>
    <dgm:cxn modelId="{45537E28-5F19-43FF-BAB6-9AC31A9EA065}" type="presParOf" srcId="{9844759E-8495-4E68-A242-B3DE67B00DDB}" destId="{D1D9245E-5BDF-43B4-9F32-9C199EE050E8}" srcOrd="0" destOrd="0" presId="urn:microsoft.com/office/officeart/2005/8/layout/orgChart1"/>
    <dgm:cxn modelId="{61107EC4-8D24-49E5-8B9C-93DEC94B723D}" type="presParOf" srcId="{9844759E-8495-4E68-A242-B3DE67B00DDB}" destId="{CA625617-647F-4D01-9F46-3FDBF4D4A23D}" srcOrd="1" destOrd="0" presId="urn:microsoft.com/office/officeart/2005/8/layout/orgChart1"/>
    <dgm:cxn modelId="{F98CCB1E-119A-493B-870A-935B372AACF0}" type="presParOf" srcId="{67865FB1-485D-4522-A2CC-50ECE4ACC4CD}" destId="{F290FF83-F334-4AD5-A962-6A666D43D2BB}" srcOrd="1" destOrd="0" presId="urn:microsoft.com/office/officeart/2005/8/layout/orgChart1"/>
    <dgm:cxn modelId="{029C6297-843C-4959-8144-1DF85D2E583B}" type="presParOf" srcId="{F290FF83-F334-4AD5-A962-6A666D43D2BB}" destId="{146ADC19-D693-4DB6-B354-34B12D8A6E80}" srcOrd="0" destOrd="0" presId="urn:microsoft.com/office/officeart/2005/8/layout/orgChart1"/>
    <dgm:cxn modelId="{CA4FA37D-FE2A-471B-975F-719CCDAD78A2}" type="presParOf" srcId="{F290FF83-F334-4AD5-A962-6A666D43D2BB}" destId="{D0B8F930-2B0E-4F25-8E16-10004240C130}" srcOrd="1" destOrd="0" presId="urn:microsoft.com/office/officeart/2005/8/layout/orgChart1"/>
    <dgm:cxn modelId="{5C5B2CE9-0E26-44B0-B008-19F586969C14}" type="presParOf" srcId="{D0B8F930-2B0E-4F25-8E16-10004240C130}" destId="{55BEF0D8-3CF7-4405-AF18-414A00C25ACB}" srcOrd="0" destOrd="0" presId="urn:microsoft.com/office/officeart/2005/8/layout/orgChart1"/>
    <dgm:cxn modelId="{8326DA0C-31F7-41E8-9C00-2AA78BEA47A8}" type="presParOf" srcId="{55BEF0D8-3CF7-4405-AF18-414A00C25ACB}" destId="{30AA76C8-75ED-4C88-AD40-2376972D0EA2}" srcOrd="0" destOrd="0" presId="urn:microsoft.com/office/officeart/2005/8/layout/orgChart1"/>
    <dgm:cxn modelId="{3FDE11D2-615F-44C8-8CCD-089F7B93240F}" type="presParOf" srcId="{55BEF0D8-3CF7-4405-AF18-414A00C25ACB}" destId="{91A17541-13AA-4371-9BF5-E8B4F1544F7D}" srcOrd="1" destOrd="0" presId="urn:microsoft.com/office/officeart/2005/8/layout/orgChart1"/>
    <dgm:cxn modelId="{157B85DF-0E00-4E09-8E0C-432CBB60DAE1}" type="presParOf" srcId="{D0B8F930-2B0E-4F25-8E16-10004240C130}" destId="{5B83947C-E4AB-4293-9D91-0C83F6CF9AD8}" srcOrd="1" destOrd="0" presId="urn:microsoft.com/office/officeart/2005/8/layout/orgChart1"/>
    <dgm:cxn modelId="{0BDB4BE1-445E-4B7D-846D-364D04940AB6}" type="presParOf" srcId="{D0B8F930-2B0E-4F25-8E16-10004240C130}" destId="{B839B8BB-CBF0-4423-8D97-EF892DFAA8C2}" srcOrd="2" destOrd="0" presId="urn:microsoft.com/office/officeart/2005/8/layout/orgChart1"/>
    <dgm:cxn modelId="{2873C5F8-BBAB-4F27-BD28-28E5801E91F5}" type="presParOf" srcId="{F290FF83-F334-4AD5-A962-6A666D43D2BB}" destId="{0F58C567-6AF9-483B-AF98-45ED9D3D3285}" srcOrd="2" destOrd="0" presId="urn:microsoft.com/office/officeart/2005/8/layout/orgChart1"/>
    <dgm:cxn modelId="{159460C9-73F9-4C30-A478-805943C5393D}" type="presParOf" srcId="{F290FF83-F334-4AD5-A962-6A666D43D2BB}" destId="{ACA451E9-5E1C-40F2-B9B0-D57ACFF7252B}" srcOrd="3" destOrd="0" presId="urn:microsoft.com/office/officeart/2005/8/layout/orgChart1"/>
    <dgm:cxn modelId="{AA005AF7-EE28-4D12-8061-6ADEBD442E8A}" type="presParOf" srcId="{ACA451E9-5E1C-40F2-B9B0-D57ACFF7252B}" destId="{D931D72D-43AB-41EE-A504-37890889F223}" srcOrd="0" destOrd="0" presId="urn:microsoft.com/office/officeart/2005/8/layout/orgChart1"/>
    <dgm:cxn modelId="{93A32A42-F9DC-4BA7-94F1-EFD6F89421C1}" type="presParOf" srcId="{D931D72D-43AB-41EE-A504-37890889F223}" destId="{474F4357-0419-4B56-B322-930A98129797}" srcOrd="0" destOrd="0" presId="urn:microsoft.com/office/officeart/2005/8/layout/orgChart1"/>
    <dgm:cxn modelId="{33B7EF81-B308-4844-9C80-ACDC5EE2970D}" type="presParOf" srcId="{D931D72D-43AB-41EE-A504-37890889F223}" destId="{16F45648-B660-44C7-85AE-64A3E617E12B}" srcOrd="1" destOrd="0" presId="urn:microsoft.com/office/officeart/2005/8/layout/orgChart1"/>
    <dgm:cxn modelId="{B8AC23A4-E433-46B4-BE94-CD9DB9B329C1}" type="presParOf" srcId="{ACA451E9-5E1C-40F2-B9B0-D57ACFF7252B}" destId="{89DBC53D-D4DB-4B02-B0D6-24FBA73828D7}" srcOrd="1" destOrd="0" presId="urn:microsoft.com/office/officeart/2005/8/layout/orgChart1"/>
    <dgm:cxn modelId="{7CC3B59E-A6D6-4BE8-8385-2B017D3DD257}" type="presParOf" srcId="{ACA451E9-5E1C-40F2-B9B0-D57ACFF7252B}" destId="{83484905-3A77-4343-B917-EA34B857D3D4}" srcOrd="2" destOrd="0" presId="urn:microsoft.com/office/officeart/2005/8/layout/orgChart1"/>
    <dgm:cxn modelId="{5FBC9A1A-EF49-4DDB-87A6-53202DFE8E0A}" type="presParOf" srcId="{F290FF83-F334-4AD5-A962-6A666D43D2BB}" destId="{25A8CFD4-DC5C-40CC-B3C9-F6B95A88FA9B}" srcOrd="4" destOrd="0" presId="urn:microsoft.com/office/officeart/2005/8/layout/orgChart1"/>
    <dgm:cxn modelId="{B4D07E6A-B5DD-4E48-9D72-28BBE36AEA3F}" type="presParOf" srcId="{F290FF83-F334-4AD5-A962-6A666D43D2BB}" destId="{28EC2A4E-0951-4293-A40C-A266AFA864A3}" srcOrd="5" destOrd="0" presId="urn:microsoft.com/office/officeart/2005/8/layout/orgChart1"/>
    <dgm:cxn modelId="{321834EB-5C82-4E51-8B9D-5795216F5BD1}" type="presParOf" srcId="{28EC2A4E-0951-4293-A40C-A266AFA864A3}" destId="{633EE998-9D12-4C6D-A034-5D89330C29BE}" srcOrd="0" destOrd="0" presId="urn:microsoft.com/office/officeart/2005/8/layout/orgChart1"/>
    <dgm:cxn modelId="{D9D57C4E-5E1A-4420-81D3-59806B533D85}" type="presParOf" srcId="{633EE998-9D12-4C6D-A034-5D89330C29BE}" destId="{E726F2DD-DC48-494A-9AD3-8374BC9048E6}" srcOrd="0" destOrd="0" presId="urn:microsoft.com/office/officeart/2005/8/layout/orgChart1"/>
    <dgm:cxn modelId="{3147B244-8195-4B64-AB99-152D950CF839}" type="presParOf" srcId="{633EE998-9D12-4C6D-A034-5D89330C29BE}" destId="{35020926-7E4F-450F-B046-9AAF7AC247DD}" srcOrd="1" destOrd="0" presId="urn:microsoft.com/office/officeart/2005/8/layout/orgChart1"/>
    <dgm:cxn modelId="{AEA3D8EE-AC1F-4EA8-A944-4EA3B296ED21}" type="presParOf" srcId="{28EC2A4E-0951-4293-A40C-A266AFA864A3}" destId="{84C5D216-E530-4E98-8C9A-751D168EA0CB}" srcOrd="1" destOrd="0" presId="urn:microsoft.com/office/officeart/2005/8/layout/orgChart1"/>
    <dgm:cxn modelId="{7F6CA68D-B2E2-4CBA-8942-D413DCA057A8}" type="presParOf" srcId="{28EC2A4E-0951-4293-A40C-A266AFA864A3}" destId="{702E8719-0804-4BA2-81D3-F2E4EBDAAB43}" srcOrd="2" destOrd="0" presId="urn:microsoft.com/office/officeart/2005/8/layout/orgChart1"/>
    <dgm:cxn modelId="{CF38F8EC-82E1-41EA-B606-7D56660A22DC}" type="presParOf" srcId="{F290FF83-F334-4AD5-A962-6A666D43D2BB}" destId="{2AC5BF19-BD6A-4FDB-BC3F-21A2D5762FBD}" srcOrd="6" destOrd="0" presId="urn:microsoft.com/office/officeart/2005/8/layout/orgChart1"/>
    <dgm:cxn modelId="{53AB9F2D-7895-4591-8347-932705BD91E5}" type="presParOf" srcId="{F290FF83-F334-4AD5-A962-6A666D43D2BB}" destId="{B5B1258B-C7D7-4F51-8A66-9133255F0A61}" srcOrd="7" destOrd="0" presId="urn:microsoft.com/office/officeart/2005/8/layout/orgChart1"/>
    <dgm:cxn modelId="{438F31EB-3E74-4603-BA78-59118EE1AFAA}" type="presParOf" srcId="{B5B1258B-C7D7-4F51-8A66-9133255F0A61}" destId="{897EA3D3-48D5-412A-98C6-67BDD94F2B42}" srcOrd="0" destOrd="0" presId="urn:microsoft.com/office/officeart/2005/8/layout/orgChart1"/>
    <dgm:cxn modelId="{26F13E42-2475-4FD5-989A-BF73AA7ADB62}" type="presParOf" srcId="{897EA3D3-48D5-412A-98C6-67BDD94F2B42}" destId="{A0A28EB4-3D45-4905-8A77-BA7BAEA28F40}" srcOrd="0" destOrd="0" presId="urn:microsoft.com/office/officeart/2005/8/layout/orgChart1"/>
    <dgm:cxn modelId="{5CED7949-2BA1-4AA1-B91C-E42EACDEB275}" type="presParOf" srcId="{897EA3D3-48D5-412A-98C6-67BDD94F2B42}" destId="{207BD50A-B316-48E9-AA13-5B98765157B0}" srcOrd="1" destOrd="0" presId="urn:microsoft.com/office/officeart/2005/8/layout/orgChart1"/>
    <dgm:cxn modelId="{2A6ED26B-4C89-4C55-A7B8-3D33E1EFFBDC}" type="presParOf" srcId="{B5B1258B-C7D7-4F51-8A66-9133255F0A61}" destId="{299654A7-D519-4555-81AD-42D4FC05CBFF}" srcOrd="1" destOrd="0" presId="urn:microsoft.com/office/officeart/2005/8/layout/orgChart1"/>
    <dgm:cxn modelId="{88B5B15C-360B-40E3-968D-D2B521997000}" type="presParOf" srcId="{B5B1258B-C7D7-4F51-8A66-9133255F0A61}" destId="{FC048E4A-5ABC-497F-A98B-AFEE48A57EA4}" srcOrd="2" destOrd="0" presId="urn:microsoft.com/office/officeart/2005/8/layout/orgChart1"/>
    <dgm:cxn modelId="{01D83432-E8C8-4A51-B81F-7CD30839BB4C}" type="presParOf" srcId="{F290FF83-F334-4AD5-A962-6A666D43D2BB}" destId="{D37F993E-A9BC-42F6-9831-78969C2BDDCC}" srcOrd="8" destOrd="0" presId="urn:microsoft.com/office/officeart/2005/8/layout/orgChart1"/>
    <dgm:cxn modelId="{2B834DF1-8E0B-41C1-956B-280AC752EA91}" type="presParOf" srcId="{F290FF83-F334-4AD5-A962-6A666D43D2BB}" destId="{78108C3D-7EF3-437D-8E48-D88616A6806A}" srcOrd="9" destOrd="0" presId="urn:microsoft.com/office/officeart/2005/8/layout/orgChart1"/>
    <dgm:cxn modelId="{FB2F51A6-8713-47BF-B9BE-8FAF32E8D7C5}" type="presParOf" srcId="{78108C3D-7EF3-437D-8E48-D88616A6806A}" destId="{D4DEF2E6-CDA3-415A-ACC1-62A63B3A3B47}" srcOrd="0" destOrd="0" presId="urn:microsoft.com/office/officeart/2005/8/layout/orgChart1"/>
    <dgm:cxn modelId="{7E6D1C65-C811-4A0B-B0AF-BEDE0DA875EA}" type="presParOf" srcId="{D4DEF2E6-CDA3-415A-ACC1-62A63B3A3B47}" destId="{11FB5068-15B2-486D-88A5-DCA0C59ADE1B}" srcOrd="0" destOrd="0" presId="urn:microsoft.com/office/officeart/2005/8/layout/orgChart1"/>
    <dgm:cxn modelId="{D5178A8A-E137-4046-BF64-890BD52E16C7}" type="presParOf" srcId="{D4DEF2E6-CDA3-415A-ACC1-62A63B3A3B47}" destId="{3D868E8C-EF1E-4621-8D3D-296DEA8AFA0C}" srcOrd="1" destOrd="0" presId="urn:microsoft.com/office/officeart/2005/8/layout/orgChart1"/>
    <dgm:cxn modelId="{55992F19-4C61-47AE-8669-F97465ECF74D}" type="presParOf" srcId="{78108C3D-7EF3-437D-8E48-D88616A6806A}" destId="{7780F82B-49D9-4239-845D-7DDF7669B6C4}" srcOrd="1" destOrd="0" presId="urn:microsoft.com/office/officeart/2005/8/layout/orgChart1"/>
    <dgm:cxn modelId="{D51B822E-1412-4DCC-8F2B-C710056C8D1B}" type="presParOf" srcId="{78108C3D-7EF3-437D-8E48-D88616A6806A}" destId="{D7E1A579-BB2E-4836-8E81-5D2F05EA5A0C}" srcOrd="2" destOrd="0" presId="urn:microsoft.com/office/officeart/2005/8/layout/orgChart1"/>
    <dgm:cxn modelId="{0CCE2A4E-96E9-4198-92A4-935980B5FB94}" type="presParOf" srcId="{67865FB1-485D-4522-A2CC-50ECE4ACC4CD}" destId="{9870751D-9FB5-45C9-BB9E-3ADD16C8218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463FE6-F84E-44CB-BC24-B701E9C5BAD0}">
      <dsp:nvSpPr>
        <dsp:cNvPr id="0" name=""/>
        <dsp:cNvSpPr/>
      </dsp:nvSpPr>
      <dsp:spPr>
        <a:xfrm>
          <a:off x="2513744" y="109652"/>
          <a:ext cx="2176187" cy="75576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E96F4C-1AC4-4D1D-94AD-6D17156C7985}">
      <dsp:nvSpPr>
        <dsp:cNvPr id="0" name=""/>
        <dsp:cNvSpPr/>
      </dsp:nvSpPr>
      <dsp:spPr>
        <a:xfrm>
          <a:off x="3394341" y="1960255"/>
          <a:ext cx="421741" cy="269914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D2373-AC69-4AE3-80D1-216108D22EC8}">
      <dsp:nvSpPr>
        <dsp:cNvPr id="0" name=""/>
        <dsp:cNvSpPr/>
      </dsp:nvSpPr>
      <dsp:spPr>
        <a:xfrm>
          <a:off x="2593032" y="2176187"/>
          <a:ext cx="2024360" cy="506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/>
            <a:t>A Superhit Series!</a:t>
          </a:r>
        </a:p>
      </dsp:txBody>
      <dsp:txXfrm>
        <a:off x="2593032" y="2176187"/>
        <a:ext cx="2024360" cy="506090"/>
      </dsp:txXfrm>
    </dsp:sp>
    <dsp:sp modelId="{D9C701D0-C0FC-4436-8CC3-CED6E774ABAF}">
      <dsp:nvSpPr>
        <dsp:cNvPr id="0" name=""/>
        <dsp:cNvSpPr/>
      </dsp:nvSpPr>
      <dsp:spPr>
        <a:xfrm>
          <a:off x="3304932" y="923783"/>
          <a:ext cx="759135" cy="7591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900" b="1" kern="1200" dirty="0">
              <a:solidFill>
                <a:schemeClr val="tx1"/>
              </a:solidFill>
            </a:rPr>
            <a:t>Roman</a:t>
          </a:r>
          <a:r>
            <a:rPr lang="en-IN" sz="900" kern="1200" dirty="0"/>
            <a:t>ce %?</a:t>
          </a:r>
        </a:p>
      </dsp:txBody>
      <dsp:txXfrm>
        <a:off x="3416105" y="1034956"/>
        <a:ext cx="536789" cy="536789"/>
      </dsp:txXfrm>
    </dsp:sp>
    <dsp:sp modelId="{9B5AE56B-F708-4F65-9E85-838B9C1F82C3}">
      <dsp:nvSpPr>
        <dsp:cNvPr id="0" name=""/>
        <dsp:cNvSpPr/>
      </dsp:nvSpPr>
      <dsp:spPr>
        <a:xfrm>
          <a:off x="2761729" y="354263"/>
          <a:ext cx="759135" cy="7591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900" b="1" kern="1200" dirty="0">
              <a:solidFill>
                <a:schemeClr val="tx1"/>
              </a:solidFill>
            </a:rPr>
            <a:t>Sci- fi %?</a:t>
          </a:r>
        </a:p>
      </dsp:txBody>
      <dsp:txXfrm>
        <a:off x="2872902" y="465436"/>
        <a:ext cx="536789" cy="536789"/>
      </dsp:txXfrm>
    </dsp:sp>
    <dsp:sp modelId="{43233CBC-60B8-433F-98AE-260A99E5C59B}">
      <dsp:nvSpPr>
        <dsp:cNvPr id="0" name=""/>
        <dsp:cNvSpPr/>
      </dsp:nvSpPr>
      <dsp:spPr>
        <a:xfrm>
          <a:off x="3537733" y="170721"/>
          <a:ext cx="759135" cy="75913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900" kern="1200" dirty="0"/>
            <a:t>Dram</a:t>
          </a:r>
          <a:r>
            <a:rPr lang="en-IN" sz="900" b="1" kern="1200" dirty="0">
              <a:solidFill>
                <a:schemeClr val="tx1"/>
              </a:solidFill>
            </a:rPr>
            <a:t>a</a:t>
          </a:r>
          <a:r>
            <a:rPr lang="en-IN" sz="900" b="1" kern="1200" dirty="0">
              <a:solidFill>
                <a:schemeClr val="bg1"/>
              </a:solidFill>
            </a:rPr>
            <a:t> </a:t>
          </a:r>
          <a:r>
            <a:rPr lang="en-IN" sz="900" b="1" kern="1200" dirty="0">
              <a:solidFill>
                <a:schemeClr val="tx1"/>
              </a:solidFill>
            </a:rPr>
            <a:t>%?</a:t>
          </a:r>
        </a:p>
      </dsp:txBody>
      <dsp:txXfrm>
        <a:off x="3648906" y="281894"/>
        <a:ext cx="536789" cy="536789"/>
      </dsp:txXfrm>
    </dsp:sp>
    <dsp:sp modelId="{173C8DB9-A1C5-41AE-B6E1-F6E686B00B43}">
      <dsp:nvSpPr>
        <dsp:cNvPr id="0" name=""/>
        <dsp:cNvSpPr/>
      </dsp:nvSpPr>
      <dsp:spPr>
        <a:xfrm>
          <a:off x="2517790" y="16869"/>
          <a:ext cx="2361753" cy="1889402"/>
        </a:xfrm>
        <a:prstGeom prst="funnel">
          <a:avLst/>
        </a:prstGeom>
        <a:solidFill>
          <a:schemeClr val="accent1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F993E-A9BC-42F6-9831-78969C2BDDCC}">
      <dsp:nvSpPr>
        <dsp:cNvPr id="0" name=""/>
        <dsp:cNvSpPr/>
      </dsp:nvSpPr>
      <dsp:spPr>
        <a:xfrm>
          <a:off x="1769165" y="766162"/>
          <a:ext cx="1465975" cy="1272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606"/>
              </a:lnTo>
              <a:lnTo>
                <a:pt x="1465975" y="63606"/>
              </a:lnTo>
              <a:lnTo>
                <a:pt x="1465975" y="127212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C5BF19-BD6A-4FDB-BC3F-21A2D5762FBD}">
      <dsp:nvSpPr>
        <dsp:cNvPr id="0" name=""/>
        <dsp:cNvSpPr/>
      </dsp:nvSpPr>
      <dsp:spPr>
        <a:xfrm>
          <a:off x="1769165" y="766162"/>
          <a:ext cx="732987" cy="1272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606"/>
              </a:lnTo>
              <a:lnTo>
                <a:pt x="732987" y="63606"/>
              </a:lnTo>
              <a:lnTo>
                <a:pt x="732987" y="127212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A8CFD4-DC5C-40CC-B3C9-F6B95A88FA9B}">
      <dsp:nvSpPr>
        <dsp:cNvPr id="0" name=""/>
        <dsp:cNvSpPr/>
      </dsp:nvSpPr>
      <dsp:spPr>
        <a:xfrm>
          <a:off x="1723445" y="766162"/>
          <a:ext cx="91440" cy="1272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27212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58C567-6AF9-483B-AF98-45ED9D3D3285}">
      <dsp:nvSpPr>
        <dsp:cNvPr id="0" name=""/>
        <dsp:cNvSpPr/>
      </dsp:nvSpPr>
      <dsp:spPr>
        <a:xfrm>
          <a:off x="1036177" y="766162"/>
          <a:ext cx="732987" cy="127212"/>
        </a:xfrm>
        <a:custGeom>
          <a:avLst/>
          <a:gdLst/>
          <a:ahLst/>
          <a:cxnLst/>
          <a:rect l="0" t="0" r="0" b="0"/>
          <a:pathLst>
            <a:path>
              <a:moveTo>
                <a:pt x="732987" y="0"/>
              </a:moveTo>
              <a:lnTo>
                <a:pt x="732987" y="63606"/>
              </a:lnTo>
              <a:lnTo>
                <a:pt x="0" y="63606"/>
              </a:lnTo>
              <a:lnTo>
                <a:pt x="0" y="127212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6ADC19-D693-4DB6-B354-34B12D8A6E80}">
      <dsp:nvSpPr>
        <dsp:cNvPr id="0" name=""/>
        <dsp:cNvSpPr/>
      </dsp:nvSpPr>
      <dsp:spPr>
        <a:xfrm>
          <a:off x="303189" y="766162"/>
          <a:ext cx="1465975" cy="127212"/>
        </a:xfrm>
        <a:custGeom>
          <a:avLst/>
          <a:gdLst/>
          <a:ahLst/>
          <a:cxnLst/>
          <a:rect l="0" t="0" r="0" b="0"/>
          <a:pathLst>
            <a:path>
              <a:moveTo>
                <a:pt x="1465975" y="0"/>
              </a:moveTo>
              <a:lnTo>
                <a:pt x="1465975" y="63606"/>
              </a:lnTo>
              <a:lnTo>
                <a:pt x="0" y="63606"/>
              </a:lnTo>
              <a:lnTo>
                <a:pt x="0" y="127212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D9245E-5BDF-43B4-9F32-9C199EE050E8}">
      <dsp:nvSpPr>
        <dsp:cNvPr id="0" name=""/>
        <dsp:cNvSpPr/>
      </dsp:nvSpPr>
      <dsp:spPr>
        <a:xfrm>
          <a:off x="1466277" y="463275"/>
          <a:ext cx="605775" cy="3028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Sci-Fi</a:t>
          </a:r>
        </a:p>
      </dsp:txBody>
      <dsp:txXfrm>
        <a:off x="1466277" y="463275"/>
        <a:ext cx="605775" cy="302887"/>
      </dsp:txXfrm>
    </dsp:sp>
    <dsp:sp modelId="{30AA76C8-75ED-4C88-AD40-2376972D0EA2}">
      <dsp:nvSpPr>
        <dsp:cNvPr id="0" name=""/>
        <dsp:cNvSpPr/>
      </dsp:nvSpPr>
      <dsp:spPr>
        <a:xfrm>
          <a:off x="302" y="893375"/>
          <a:ext cx="605775" cy="3028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Cast</a:t>
          </a:r>
        </a:p>
      </dsp:txBody>
      <dsp:txXfrm>
        <a:off x="302" y="893375"/>
        <a:ext cx="605775" cy="302887"/>
      </dsp:txXfrm>
    </dsp:sp>
    <dsp:sp modelId="{474F4357-0419-4B56-B322-930A98129797}">
      <dsp:nvSpPr>
        <dsp:cNvPr id="0" name=""/>
        <dsp:cNvSpPr/>
      </dsp:nvSpPr>
      <dsp:spPr>
        <a:xfrm>
          <a:off x="733290" y="893375"/>
          <a:ext cx="605775" cy="3028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/>
            <a:t>Cosmic Space</a:t>
          </a:r>
        </a:p>
      </dsp:txBody>
      <dsp:txXfrm>
        <a:off x="733290" y="893375"/>
        <a:ext cx="605775" cy="302887"/>
      </dsp:txXfrm>
    </dsp:sp>
    <dsp:sp modelId="{E726F2DD-DC48-494A-9AD3-8374BC9048E6}">
      <dsp:nvSpPr>
        <dsp:cNvPr id="0" name=""/>
        <dsp:cNvSpPr/>
      </dsp:nvSpPr>
      <dsp:spPr>
        <a:xfrm>
          <a:off x="1466277" y="893375"/>
          <a:ext cx="605775" cy="3028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/>
            <a:t>Comedy</a:t>
          </a:r>
        </a:p>
      </dsp:txBody>
      <dsp:txXfrm>
        <a:off x="1466277" y="893375"/>
        <a:ext cx="605775" cy="302887"/>
      </dsp:txXfrm>
    </dsp:sp>
    <dsp:sp modelId="{A0A28EB4-3D45-4905-8A77-BA7BAEA28F40}">
      <dsp:nvSpPr>
        <dsp:cNvPr id="0" name=""/>
        <dsp:cNvSpPr/>
      </dsp:nvSpPr>
      <dsp:spPr>
        <a:xfrm>
          <a:off x="2199265" y="893375"/>
          <a:ext cx="605775" cy="3028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/>
            <a:t>Horror</a:t>
          </a:r>
        </a:p>
      </dsp:txBody>
      <dsp:txXfrm>
        <a:off x="2199265" y="893375"/>
        <a:ext cx="605775" cy="302887"/>
      </dsp:txXfrm>
    </dsp:sp>
    <dsp:sp modelId="{11FB5068-15B2-486D-88A5-DCA0C59ADE1B}">
      <dsp:nvSpPr>
        <dsp:cNvPr id="0" name=""/>
        <dsp:cNvSpPr/>
      </dsp:nvSpPr>
      <dsp:spPr>
        <a:xfrm>
          <a:off x="2932253" y="893375"/>
          <a:ext cx="605775" cy="3028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/>
            <a:t>Human &amp; Social</a:t>
          </a:r>
        </a:p>
      </dsp:txBody>
      <dsp:txXfrm>
        <a:off x="2932253" y="893375"/>
        <a:ext cx="605775" cy="302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364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364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fld id="{8F640535-6E4A-473E-99AE-93996BBAEAA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669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364" y="0"/>
            <a:ext cx="3032337" cy="46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5325"/>
            <a:ext cx="4641850" cy="3481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027" y="4410393"/>
            <a:ext cx="5131647" cy="4177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364" y="8819200"/>
            <a:ext cx="3032337" cy="4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000099"/>
                </a:solidFill>
              </a:defRPr>
            </a:lvl1pPr>
          </a:lstStyle>
          <a:p>
            <a:fld id="{8C4F6117-02DF-4CEA-A392-E20EABBE302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243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 dirty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6913"/>
            <a:ext cx="4641850" cy="3481387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33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67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F6117-02DF-4CEA-A392-E20EABBE302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459781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59782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59783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739EA57-FE6A-4E14-B8E1-5051AECB1DAE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59784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459785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6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7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8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89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0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1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2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3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4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5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6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7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8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799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0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1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2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3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4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5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6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7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8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09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0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1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2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3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4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9815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459816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770330-D1F6-4B48-8D1D-300B7E5C4A8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953E92-0A42-40C1-813A-46EBB1882D9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719263"/>
            <a:ext cx="8229600" cy="44116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FDA83D99-D72D-4853-8189-73D6A17EF5A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7CCC9D-7B99-4DAA-9FA2-FB1B7387398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008FE9-D741-4F28-8B8E-4CB4826D876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6DB2CD-A47E-40B1-82FC-EEEAC9D3993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096C75-8EE4-4507-8867-1603F58FE4C1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1FF0A6-0560-475D-B263-FA7A0FFB851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878F40-1A8B-417B-BF52-38888B3F841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7A400-2207-4A18-B07D-E6870E5380DE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5F4F60-1BAB-4B66-BEEF-40C948A85E74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Ovr>
    <a:masterClrMapping/>
  </p:clrMapOvr>
  <p:transition>
    <p:pull dir="l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5875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5875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endParaRPr lang="en-US" altLang="en-US" dirty="0"/>
          </a:p>
        </p:txBody>
      </p:sp>
      <p:sp>
        <p:nvSpPr>
          <p:cNvPr id="4587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endParaRPr lang="en-US" altLang="en-US" dirty="0"/>
          </a:p>
        </p:txBody>
      </p:sp>
      <p:sp>
        <p:nvSpPr>
          <p:cNvPr id="4587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452CDFEB-5974-451B-A2DE-23769C6C5C23}" type="slidenum">
              <a:rPr lang="en-US" altLang="en-US"/>
              <a:pPr/>
              <a:t>‹#›</a:t>
            </a:fld>
            <a:endParaRPr lang="en-US" altLang="en-US" dirty="0"/>
          </a:p>
        </p:txBody>
      </p:sp>
      <p:grpSp>
        <p:nvGrpSpPr>
          <p:cNvPr id="458760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458761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2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3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4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5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6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7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8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69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0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1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2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3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4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5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6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7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8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79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0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1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2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3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4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5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6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7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8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89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90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58791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ransition>
    <p:pull dir="lu"/>
  </p:transition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5" Type="http://schemas.openxmlformats.org/officeDocument/2006/relationships/image" Target="../media/image1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Relationship Id="rId1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-304800" y="965200"/>
            <a:ext cx="8610600" cy="2540000"/>
          </a:xfrm>
        </p:spPr>
        <p:txBody>
          <a:bodyPr/>
          <a:lstStyle/>
          <a:p>
            <a:pPr algn="ctr"/>
            <a:r>
              <a:rPr lang="en-US" sz="2800" dirty="0" smtClean="0">
                <a:latin typeface="Calibri (Headings)"/>
                <a:cs typeface="Calibri (Headings)"/>
              </a:rPr>
              <a:t/>
            </a:r>
            <a:br>
              <a:rPr lang="en-US" sz="2800" dirty="0" smtClean="0">
                <a:latin typeface="Calibri (Headings)"/>
                <a:cs typeface="Calibri (Headings)"/>
              </a:rPr>
            </a:br>
            <a:r>
              <a:rPr lang="en-US" sz="2400" dirty="0" smtClean="0">
                <a:latin typeface="Calibri (Headings)"/>
                <a:cs typeface="Calibri (Headings)"/>
              </a:rPr>
              <a:t>Final Project Details</a:t>
            </a:r>
            <a:br>
              <a:rPr lang="en-US" sz="2400" dirty="0" smtClean="0">
                <a:latin typeface="Calibri (Headings)"/>
                <a:cs typeface="Calibri (Headings)"/>
              </a:rPr>
            </a:br>
            <a:r>
              <a:rPr lang="en-US" sz="2400" dirty="0" smtClean="0">
                <a:latin typeface="Calibri (Headings)"/>
                <a:cs typeface="Calibri (Headings)"/>
              </a:rPr>
              <a:t>User </a:t>
            </a:r>
            <a:r>
              <a:rPr lang="en-US" sz="2400" dirty="0" smtClean="0">
                <a:latin typeface="Calibri (Headings)"/>
                <a:cs typeface="Calibri (Headings)"/>
              </a:rPr>
              <a:t>Generated Content </a:t>
            </a:r>
            <a:br>
              <a:rPr lang="en-US" sz="2400" dirty="0" smtClean="0">
                <a:latin typeface="Calibri (Headings)"/>
                <a:cs typeface="Calibri (Headings)"/>
              </a:rPr>
            </a:br>
            <a:r>
              <a:rPr lang="en-US" sz="2400" dirty="0" smtClean="0">
                <a:latin typeface="Calibri (Headings)"/>
                <a:cs typeface="Calibri (Headings)"/>
              </a:rPr>
              <a:t>and Product Preference Networks</a:t>
            </a:r>
            <a:br>
              <a:rPr lang="en-US" sz="2400" dirty="0" smtClean="0">
                <a:latin typeface="Calibri (Headings)"/>
                <a:cs typeface="Calibri (Headings)"/>
              </a:rPr>
            </a:br>
            <a:r>
              <a:rPr lang="en-US" sz="2800" dirty="0" smtClean="0">
                <a:latin typeface="Calibri (Headings)"/>
                <a:cs typeface="Calibri (Headings)"/>
              </a:rPr>
              <a:t/>
            </a:r>
            <a:br>
              <a:rPr lang="en-US" sz="2800" dirty="0" smtClean="0">
                <a:latin typeface="Calibri (Headings)"/>
                <a:cs typeface="Calibri (Headings)"/>
              </a:rPr>
            </a:br>
            <a:endParaRPr lang="en-US" sz="3200" dirty="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sz="2800" dirty="0">
                <a:latin typeface="Calibri (Headings)"/>
                <a:cs typeface="Calibri (Headings)"/>
              </a:rPr>
              <a:t/>
            </a:r>
            <a:br>
              <a:rPr lang="en-US" sz="2800" dirty="0">
                <a:latin typeface="Calibri (Headings)"/>
                <a:cs typeface="Calibri (Headings)"/>
              </a:rPr>
            </a:br>
            <a:r>
              <a:rPr lang="en-US" sz="2800" dirty="0" smtClean="0">
                <a:latin typeface="Calibri (Headings)"/>
                <a:cs typeface="Calibri (Headings)"/>
              </a:rPr>
              <a:t>Text Analytics</a:t>
            </a:r>
            <a:endParaRPr lang="en-US" sz="2800" dirty="0" smtClean="0">
              <a:latin typeface="Calibri (Headings)"/>
              <a:cs typeface="Calibri (Headings)"/>
            </a:endParaRPr>
          </a:p>
          <a:p>
            <a:pPr algn="ctr"/>
            <a:r>
              <a:rPr lang="en-US" sz="2000" dirty="0" smtClean="0">
                <a:latin typeface="Calibri (Headings)"/>
                <a:cs typeface="Calibri (Headings)"/>
              </a:rPr>
              <a:t>Nov 18, 19, 2019</a:t>
            </a:r>
            <a:endParaRPr lang="en-US" sz="2800" dirty="0">
              <a:solidFill>
                <a:srgbClr val="A4001D"/>
              </a:solidFill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7950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28630-1A69-43E2-8DA3-81FA0502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VISUALIZATION USING GEPHI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1A9F4-8D03-47BD-B055-7861B3F16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90" y="2974283"/>
            <a:ext cx="4052797" cy="2722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CDB6D6-E96B-458C-B19D-0794ECE2C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819" y="2974284"/>
            <a:ext cx="4052798" cy="2722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A2EE4A-0CDA-41EA-A67E-C4F222ACC96C}"/>
              </a:ext>
            </a:extLst>
          </p:cNvPr>
          <p:cNvSpPr txBox="1"/>
          <p:nvPr/>
        </p:nvSpPr>
        <p:spPr>
          <a:xfrm>
            <a:off x="2017643" y="2489536"/>
            <a:ext cx="12821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00" b="1" dirty="0"/>
              <a:t>HITS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5A929D-7857-494F-AC02-10AE0B59AA0F}"/>
              </a:ext>
            </a:extLst>
          </p:cNvPr>
          <p:cNvSpPr txBox="1"/>
          <p:nvPr/>
        </p:nvSpPr>
        <p:spPr>
          <a:xfrm>
            <a:off x="6477000" y="2489536"/>
            <a:ext cx="13500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00" b="1" dirty="0"/>
              <a:t>FLOPS</a:t>
            </a:r>
          </a:p>
        </p:txBody>
      </p:sp>
    </p:spTree>
    <p:extLst>
      <p:ext uri="{BB962C8B-B14F-4D97-AF65-F5344CB8AC3E}">
        <p14:creationId xmlns:p14="http://schemas.microsoft.com/office/powerpoint/2010/main" val="4113447236"/>
      </p:ext>
    </p:extLst>
  </p:cSld>
  <p:clrMapOvr>
    <a:masterClrMapping/>
  </p:clrMapOvr>
  <p:transition>
    <p:pull dir="l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85800"/>
            <a:ext cx="7543800" cy="1295400"/>
          </a:xfrm>
        </p:spPr>
        <p:txBody>
          <a:bodyPr/>
          <a:lstStyle/>
          <a:p>
            <a:r>
              <a:rPr lang="en-US" sz="2800" dirty="0"/>
              <a:t>Key Steps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838200"/>
            <a:ext cx="1905000" cy="12192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Collect mentions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743200" y="838200"/>
            <a:ext cx="1905000" cy="12192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Analyze important words</a:t>
            </a:r>
          </a:p>
        </p:txBody>
      </p:sp>
      <p:sp>
        <p:nvSpPr>
          <p:cNvPr id="5" name="Rectangle 4"/>
          <p:cNvSpPr/>
          <p:nvPr/>
        </p:nvSpPr>
        <p:spPr>
          <a:xfrm>
            <a:off x="5257800" y="838200"/>
            <a:ext cx="1905000" cy="12192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Calculate lifts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2133600" y="1219200"/>
            <a:ext cx="609600" cy="381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4630351" y="1219200"/>
            <a:ext cx="609600" cy="381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884" y="2057400"/>
            <a:ext cx="22906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Web Scraper, other scripts</a:t>
            </a:r>
          </a:p>
          <a:p>
            <a:pPr algn="ctr"/>
            <a:r>
              <a:rPr lang="en-US" sz="1400" dirty="0"/>
              <a:t>Twitter API python script,</a:t>
            </a:r>
          </a:p>
          <a:p>
            <a:pPr algn="ctr"/>
            <a:r>
              <a:rPr lang="en-US" sz="1400" dirty="0" err="1"/>
              <a:t>Youtube</a:t>
            </a:r>
            <a:r>
              <a:rPr lang="en-US" sz="1400" dirty="0"/>
              <a:t> scraper, etc.</a:t>
            </a:r>
          </a:p>
        </p:txBody>
      </p:sp>
      <p:sp>
        <p:nvSpPr>
          <p:cNvPr id="15" name="U-Turn Arrow 14"/>
          <p:cNvSpPr/>
          <p:nvPr/>
        </p:nvSpPr>
        <p:spPr>
          <a:xfrm rot="5400000">
            <a:off x="6905625" y="1495425"/>
            <a:ext cx="2038350" cy="1524000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38800" y="2438400"/>
            <a:ext cx="1905000" cy="990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Brand maps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(MDS)</a:t>
            </a:r>
          </a:p>
        </p:txBody>
      </p:sp>
      <p:sp>
        <p:nvSpPr>
          <p:cNvPr id="17" name="Bent Arrow 16"/>
          <p:cNvSpPr/>
          <p:nvPr/>
        </p:nvSpPr>
        <p:spPr>
          <a:xfrm rot="10800000">
            <a:off x="7543800" y="2666999"/>
            <a:ext cx="1143000" cy="1752601"/>
          </a:xfrm>
          <a:prstGeom prst="ben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Bent Arrow 17"/>
          <p:cNvSpPr/>
          <p:nvPr/>
        </p:nvSpPr>
        <p:spPr>
          <a:xfrm rot="10800000">
            <a:off x="7543800" y="3657600"/>
            <a:ext cx="1143000" cy="1828800"/>
          </a:xfrm>
          <a:prstGeom prst="ben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38800" y="3657600"/>
            <a:ext cx="1905000" cy="990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Sentiment Analysis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66800" y="3429000"/>
            <a:ext cx="3200400" cy="28454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Business Insights: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Examples (for products)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tx1"/>
                </a:solidFill>
              </a:rPr>
              <a:t>Real competitors (brands)?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tx1"/>
                </a:solidFill>
              </a:rPr>
              <a:t>What people talk about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tx1"/>
                </a:solidFill>
              </a:rPr>
              <a:t>Which attributes matter the most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tx1"/>
                </a:solidFill>
              </a:rPr>
              <a:t>Which are positive (negative)?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tx1"/>
                </a:solidFill>
              </a:rPr>
              <a:t>Branding &amp; marketing implications </a:t>
            </a:r>
          </a:p>
          <a:p>
            <a:pPr marL="285750" indent="-285750" algn="ctr">
              <a:buFontTx/>
              <a:buChar char="-"/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endParaRPr lang="en-US" dirty="0"/>
          </a:p>
          <a:p>
            <a:pPr algn="ctr"/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 rot="8931696">
            <a:off x="4110576" y="3226360"/>
            <a:ext cx="1626474" cy="36789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0800000">
            <a:off x="4267199" y="4051706"/>
            <a:ext cx="1384568" cy="36789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638800" y="4724400"/>
            <a:ext cx="1905000" cy="990600"/>
          </a:xfrm>
          <a:prstGeom prst="rect">
            <a:avLst/>
          </a:prstGeom>
          <a:solidFill>
            <a:srgbClr val="FF9999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Cosine Similarity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Topic modeling</a:t>
            </a:r>
          </a:p>
        </p:txBody>
      </p:sp>
      <p:sp>
        <p:nvSpPr>
          <p:cNvPr id="26" name="Right Arrow 25"/>
          <p:cNvSpPr/>
          <p:nvPr/>
        </p:nvSpPr>
        <p:spPr>
          <a:xfrm rot="10800000">
            <a:off x="4267201" y="4966105"/>
            <a:ext cx="1384568" cy="36789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057400" y="6488668"/>
            <a:ext cx="324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Copyright Anitesh Barua 2019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8045" y="2743200"/>
            <a:ext cx="4655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Sample steps only, may differ by project </a:t>
            </a:r>
          </a:p>
          <a:p>
            <a:r>
              <a:rPr lang="en-US" b="1" dirty="0"/>
              <a:t>Topic (e.g., for image analytics) </a:t>
            </a:r>
          </a:p>
        </p:txBody>
      </p:sp>
    </p:spTree>
    <p:extLst>
      <p:ext uri="{BB962C8B-B14F-4D97-AF65-F5344CB8AC3E}">
        <p14:creationId xmlns:p14="http://schemas.microsoft.com/office/powerpoint/2010/main" val="3219542265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Business Outcomes From User Generated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</a:rPr>
              <a:t>Can UGC (e.g., product reviews) predict business outcomes such as sales and market share?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Often users mention competing products in reviews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Can we extract preference information?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Can we draw product comparison (or preference) networks?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Can such networks help predict business outcomes?</a:t>
            </a:r>
          </a:p>
          <a:p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256487" y="6172200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based on Zhang et al. (2013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081358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7543800" cy="1295400"/>
          </a:xfrm>
        </p:spPr>
        <p:txBody>
          <a:bodyPr/>
          <a:lstStyle/>
          <a:p>
            <a:r>
              <a:rPr lang="en-US" sz="3600" dirty="0" smtClean="0"/>
              <a:t>From Product Comparisons to Preference Networks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84338"/>
            <a:ext cx="8382000" cy="4411662"/>
          </a:xfrm>
        </p:spPr>
        <p:txBody>
          <a:bodyPr/>
          <a:lstStyle/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“The B&amp;W P7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are high on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my favorite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list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after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H8 by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B&amp;O. I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also like the new P5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because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their sound is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almost as good as the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P7 without the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bulk.” </a:t>
            </a:r>
          </a:p>
          <a:p>
            <a:r>
              <a:rPr lang="en-US" sz="2000" dirty="0" smtClean="0">
                <a:latin typeface="Calibri" panose="020F0502020204030204" pitchFamily="34" charset="0"/>
              </a:rPr>
              <a:t>“I just love the luxury, style and performance of the Audi A6; the Lexus GS300 is a nice reliable car and a very good value, but lacks the coolness factor.”  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981200" y="3733800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791200" y="3962400"/>
            <a:ext cx="609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/>
          <p:cNvCxnSpPr>
            <a:stCxn id="5" idx="2"/>
            <a:endCxn id="4" idx="6"/>
          </p:cNvCxnSpPr>
          <p:nvPr/>
        </p:nvCxnSpPr>
        <p:spPr>
          <a:xfrm flipH="1" flipV="1">
            <a:off x="2590800" y="4038600"/>
            <a:ext cx="320040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28800" y="4462046"/>
            <a:ext cx="889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Audi A6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649580" y="4583668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Lexus GS300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2514600" y="3395246"/>
            <a:ext cx="1725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Sentiment score </a:t>
            </a:r>
          </a:p>
          <a:p>
            <a:r>
              <a:rPr lang="en-US" sz="1600" dirty="0" smtClean="0"/>
              <a:t>= +4 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410200" y="3886200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+2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276600" y="3733800"/>
            <a:ext cx="1700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Weight = 4-2 = 2</a:t>
            </a:r>
            <a:endParaRPr lang="en-US" sz="16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457200" y="5113338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+mn-lt"/>
              </a:defRPr>
            </a:lvl2pPr>
            <a:lvl3pPr marL="987425" indent="-2936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</a:defRPr>
            </a:lvl3pPr>
            <a:lvl4pPr marL="1281113" indent="-2921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4pPr>
            <a:lvl5pPr marL="15986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 smtClean="0">
                <a:latin typeface="Calibri" panose="020F0502020204030204" pitchFamily="34" charset="0"/>
              </a:rPr>
              <a:t>“I need a super reliable car with the great creature comforts, and while the A6 is a wonderful car, it’s quite expensive; the Lexus GS300 isn’t exactly the lap of luxury, but really fits the bill for me in every way.” </a:t>
            </a:r>
            <a:endParaRPr lang="en-US" sz="2000" kern="0" dirty="0">
              <a:latin typeface="Calibri" panose="020F0502020204030204" pitchFamily="34" charset="0"/>
            </a:endParaRPr>
          </a:p>
        </p:txBody>
      </p:sp>
      <p:cxnSp>
        <p:nvCxnSpPr>
          <p:cNvPr id="15" name="Straight Arrow Connector 14"/>
          <p:cNvCxnSpPr>
            <a:stCxn id="4" idx="5"/>
            <a:endCxn id="5" idx="3"/>
          </p:cNvCxnSpPr>
          <p:nvPr/>
        </p:nvCxnSpPr>
        <p:spPr>
          <a:xfrm>
            <a:off x="2501526" y="4254126"/>
            <a:ext cx="3378948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38400" y="4267200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+3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267442" y="4431268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+4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657600" y="4355068"/>
            <a:ext cx="830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4-3 = 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8209171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8" grpId="0"/>
      <p:bldP spid="9" grpId="0"/>
      <p:bldP spid="10" grpId="0"/>
      <p:bldP spid="11" grpId="0"/>
      <p:bldP spid="12" grpId="0"/>
      <p:bldP spid="13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7543800" cy="1295400"/>
          </a:xfrm>
        </p:spPr>
        <p:txBody>
          <a:bodyPr/>
          <a:lstStyle/>
          <a:p>
            <a:r>
              <a:rPr lang="en-US" dirty="0" smtClean="0"/>
              <a:t>The Main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411662"/>
          </a:xfrm>
        </p:spPr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</a:rPr>
              <a:t>Product preference networks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Arrows indicate implicit preferences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Relative desirability of a node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A product review (as discussed in the article)</a:t>
            </a:r>
          </a:p>
          <a:p>
            <a:pPr lvl="1"/>
            <a:r>
              <a:rPr lang="en-US" sz="2000" dirty="0" smtClean="0">
                <a:latin typeface="Calibri" panose="020F0502020204030204" pitchFamily="34" charset="0"/>
              </a:rPr>
              <a:t>Must mention two or more products</a:t>
            </a:r>
          </a:p>
          <a:p>
            <a:pPr lvl="1"/>
            <a:r>
              <a:rPr lang="en-US" sz="2000" dirty="0" smtClean="0">
                <a:latin typeface="Calibri" panose="020F0502020204030204" pitchFamily="34" charset="0"/>
              </a:rPr>
              <a:t>Has two sentiment scores (</a:t>
            </a:r>
            <a:r>
              <a:rPr lang="en-US" sz="2000" i="1" dirty="0" smtClean="0">
                <a:latin typeface="Calibri" panose="020F0502020204030204" pitchFamily="34" charset="0"/>
              </a:rPr>
              <a:t>s</a:t>
            </a:r>
            <a:r>
              <a:rPr lang="en-US" sz="2000" baseline="-25000" dirty="0" smtClean="0">
                <a:latin typeface="Calibri" panose="020F0502020204030204" pitchFamily="34" charset="0"/>
              </a:rPr>
              <a:t>1</a:t>
            </a:r>
            <a:r>
              <a:rPr lang="en-US" sz="2000" dirty="0" smtClean="0">
                <a:latin typeface="Calibri" panose="020F0502020204030204" pitchFamily="34" charset="0"/>
              </a:rPr>
              <a:t> and </a:t>
            </a:r>
            <a:r>
              <a:rPr lang="en-US" sz="2000" i="1" dirty="0" smtClean="0">
                <a:latin typeface="Calibri" panose="020F0502020204030204" pitchFamily="34" charset="0"/>
              </a:rPr>
              <a:t>s</a:t>
            </a:r>
            <a:r>
              <a:rPr lang="en-US" sz="2000" baseline="-25000" dirty="0" smtClean="0">
                <a:latin typeface="Calibri" panose="020F0502020204030204" pitchFamily="34" charset="0"/>
              </a:rPr>
              <a:t>2</a:t>
            </a:r>
            <a:r>
              <a:rPr lang="en-US" sz="2000" dirty="0" smtClean="0">
                <a:latin typeface="Calibri" panose="020F0502020204030204" pitchFamily="34" charset="0"/>
              </a:rPr>
              <a:t>) for two products 1 and 2 respectively. </a:t>
            </a:r>
          </a:p>
          <a:p>
            <a:pPr lvl="1"/>
            <a:r>
              <a:rPr lang="en-US" sz="2000" dirty="0" smtClean="0">
                <a:latin typeface="Calibri" panose="020F0502020204030204" pitchFamily="34" charset="0"/>
              </a:rPr>
              <a:t>Arrow between the two product, tip ends on the product with higher sentiment score</a:t>
            </a:r>
          </a:p>
          <a:p>
            <a:pPr lvl="1"/>
            <a:r>
              <a:rPr lang="en-US" sz="2000" dirty="0" smtClean="0">
                <a:latin typeface="Calibri" panose="020F0502020204030204" pitchFamily="34" charset="0"/>
              </a:rPr>
              <a:t>Difference in sentiment scores becomes the weight of the arrow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How to put a score on each node which represents its desirability</a:t>
            </a:r>
            <a:endParaRPr lang="en-US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940096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What Metric Can Capture the Relative Importance of a Product?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Calibri" panose="020F0502020204030204" pitchFamily="34" charset="0"/>
              </a:rPr>
              <a:t>Create a network of product preferences</a:t>
            </a:r>
          </a:p>
          <a:p>
            <a:r>
              <a:rPr lang="en-US" sz="2800" dirty="0" smtClean="0">
                <a:latin typeface="Calibri" panose="020F0502020204030204" pitchFamily="34" charset="0"/>
              </a:rPr>
              <a:t>PageRank is one possibility</a:t>
            </a:r>
          </a:p>
          <a:p>
            <a:r>
              <a:rPr lang="en-US" sz="2800" dirty="0" smtClean="0">
                <a:latin typeface="Calibri" panose="020F0502020204030204" pitchFamily="34" charset="0"/>
              </a:rPr>
              <a:t>Developed by Larry Page, Serge Brin &amp; Rajiv Motwani at Stanford </a:t>
            </a:r>
          </a:p>
          <a:p>
            <a:r>
              <a:rPr lang="en-US" sz="2800" dirty="0" smtClean="0">
                <a:latin typeface="Calibri" panose="020F0502020204030204" pitchFamily="34" charset="0"/>
              </a:rPr>
              <a:t>A variation of the good old eigenvector algebra</a:t>
            </a:r>
          </a:p>
          <a:p>
            <a:r>
              <a:rPr lang="en-US" sz="2800" dirty="0" smtClean="0">
                <a:latin typeface="Calibri" panose="020F0502020204030204" pitchFamily="34" charset="0"/>
              </a:rPr>
              <a:t>Based on how many web pages refer to a particular web page. </a:t>
            </a:r>
            <a:endParaRPr lang="en-US" sz="2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79597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 to </a:t>
            </a:r>
            <a:br>
              <a:rPr lang="en-US" dirty="0" smtClean="0"/>
            </a:br>
            <a:r>
              <a:rPr lang="en-US" dirty="0" smtClean="0"/>
              <a:t>the Rescue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400" y="1719263"/>
            <a:ext cx="3657600" cy="4411662"/>
          </a:xfrm>
        </p:spPr>
        <p:txBody>
          <a:bodyPr/>
          <a:lstStyle/>
          <a:p>
            <a:r>
              <a:rPr lang="en-US" sz="2000" dirty="0" smtClean="0">
                <a:latin typeface="Calibri" panose="020F0502020204030204" pitchFamily="34" charset="0"/>
              </a:rPr>
              <a:t>If </a:t>
            </a:r>
            <a:r>
              <a:rPr lang="en-US" sz="2000" dirty="0">
                <a:latin typeface="Calibri" panose="020F0502020204030204" pitchFamily="34" charset="0"/>
              </a:rPr>
              <a:t>many web pages refer to a </a:t>
            </a:r>
            <a:r>
              <a:rPr lang="en-US" sz="2000" dirty="0" smtClean="0">
                <a:latin typeface="Calibri" panose="020F0502020204030204" pitchFamily="34" charset="0"/>
              </a:rPr>
              <a:t>page, the </a:t>
            </a:r>
            <a:r>
              <a:rPr lang="en-US" sz="2000" dirty="0">
                <a:latin typeface="Calibri" panose="020F0502020204030204" pitchFamily="34" charset="0"/>
              </a:rPr>
              <a:t>latter must be important</a:t>
            </a:r>
          </a:p>
          <a:p>
            <a:endParaRPr lang="en-US" sz="2000" dirty="0">
              <a:latin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</a:rPr>
              <a:t>If the referring pages are referred to </a:t>
            </a:r>
            <a:r>
              <a:rPr lang="en-US" sz="2000" dirty="0" smtClean="0">
                <a:latin typeface="Calibri" panose="020F0502020204030204" pitchFamily="34" charset="0"/>
              </a:rPr>
              <a:t> by </a:t>
            </a:r>
            <a:r>
              <a:rPr lang="en-US" sz="2000" dirty="0">
                <a:latin typeface="Calibri" panose="020F0502020204030204" pitchFamily="34" charset="0"/>
              </a:rPr>
              <a:t>many other pages, the effect is </a:t>
            </a:r>
            <a:r>
              <a:rPr lang="en-US" sz="2000" dirty="0" smtClean="0">
                <a:latin typeface="Calibri" panose="020F0502020204030204" pitchFamily="34" charset="0"/>
              </a:rPr>
              <a:t>stronger</a:t>
            </a:r>
            <a:endParaRPr lang="en-US" sz="2000" dirty="0">
              <a:latin typeface="Calibri" panose="020F0502020204030204" pitchFamily="34" charset="0"/>
            </a:endParaRPr>
          </a:p>
          <a:p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5334000" cy="6810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10200" y="648866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742749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0" y="-457200"/>
            <a:ext cx="7543800" cy="1295400"/>
          </a:xfrm>
        </p:spPr>
        <p:txBody>
          <a:bodyPr/>
          <a:lstStyle/>
          <a:p>
            <a:r>
              <a:rPr lang="en-US" sz="3200" dirty="0" smtClean="0"/>
              <a:t>The $825B Algorithm?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762000" y="1143000"/>
            <a:ext cx="2667000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page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algn="ctr"/>
            <a:endParaRPr lang="en-US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Links to: </a:t>
            </a:r>
            <a:endParaRPr lang="en-US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baseline="-25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baseline="-25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baseline="-25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u="sng" dirty="0">
              <a:solidFill>
                <a:schemeClr val="tx1"/>
              </a:solidFill>
            </a:endParaRPr>
          </a:p>
          <a:p>
            <a:pPr algn="ctr"/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95800" y="3200400"/>
            <a:ext cx="2971800" cy="1524000"/>
          </a:xfrm>
          <a:prstGeom prst="rect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page x</a:t>
            </a:r>
            <a:r>
              <a:rPr lang="en-US" baseline="-25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Links to: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baseline="-25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baseline="-25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3200400"/>
            <a:ext cx="2667000" cy="15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page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  <a:p>
            <a:pPr algn="ctr"/>
            <a:endParaRPr lang="en-US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Links to: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baseline="-25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baseline="-25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95800" y="1143000"/>
            <a:ext cx="2971800" cy="16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page x</a:t>
            </a:r>
            <a:r>
              <a:rPr lang="en-US" baseline="-25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Links to: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baseline="-25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4953000"/>
            <a:ext cx="697684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As if a page transfers its importance to other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E.g., </a:t>
            </a:r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transfers 1/3 of its importance to each of </a:t>
            </a:r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2000" baseline="-25000" dirty="0" smtClean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Graph representation, transition matrix,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PageRank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Interpretation from a probabilistic perspective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0234572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-533400"/>
            <a:ext cx="7543800" cy="1295400"/>
          </a:xfrm>
        </p:spPr>
        <p:txBody>
          <a:bodyPr/>
          <a:lstStyle/>
          <a:p>
            <a:r>
              <a:rPr lang="en-US" dirty="0" smtClean="0"/>
              <a:t>Problems Galore 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1143000"/>
            <a:ext cx="2667000" cy="1600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page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algn="ctr"/>
            <a:endParaRPr lang="en-US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Links to: </a:t>
            </a:r>
            <a:endParaRPr lang="en-US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baseline="-25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  <a:p>
            <a:pPr algn="ctr"/>
            <a:endParaRPr lang="en-US" u="sng" dirty="0">
              <a:solidFill>
                <a:schemeClr val="tx1"/>
              </a:solidFill>
            </a:endParaRPr>
          </a:p>
          <a:p>
            <a:pPr algn="ctr"/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3200400"/>
            <a:ext cx="2667000" cy="152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page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  <a:p>
            <a:pPr algn="ctr"/>
            <a:endParaRPr lang="en-US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Links to: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baseline="-25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  <a:p>
            <a:pPr algn="ctr"/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95800" y="1143000"/>
            <a:ext cx="2971800" cy="16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page x</a:t>
            </a:r>
            <a:r>
              <a:rPr lang="en-US" baseline="-25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Links to: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None</a:t>
            </a:r>
            <a:endParaRPr lang="en-US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71600" y="5100935"/>
            <a:ext cx="57491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does the transition matrix look like?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Show PageRank Calculations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807003" y="632460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R. Remus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540954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-533400"/>
            <a:ext cx="7543800" cy="1295400"/>
          </a:xfrm>
        </p:spPr>
        <p:txBody>
          <a:bodyPr/>
          <a:lstStyle/>
          <a:p>
            <a:r>
              <a:rPr lang="en-US" dirty="0" smtClean="0"/>
              <a:t>Problem Cases (Contd.)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" y="1143000"/>
            <a:ext cx="21336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page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algn="ctr"/>
            <a:endParaRPr lang="en-US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Links to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x</a:t>
            </a:r>
            <a:r>
              <a:rPr lang="en-US" baseline="-25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  <a:p>
            <a:pPr algn="ctr"/>
            <a:endParaRPr lang="en-US" u="sng" dirty="0">
              <a:solidFill>
                <a:schemeClr val="tx1"/>
              </a:solidFill>
            </a:endParaRPr>
          </a:p>
          <a:p>
            <a:pPr algn="ctr"/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81400" y="2743200"/>
            <a:ext cx="2209800" cy="1219200"/>
          </a:xfrm>
          <a:prstGeom prst="rect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page x</a:t>
            </a:r>
            <a:r>
              <a:rPr lang="en-US" baseline="-25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Links to: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baseline="-25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x</a:t>
            </a:r>
            <a:r>
              <a:rPr lang="en-US" baseline="-25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2743200"/>
            <a:ext cx="2133600" cy="12192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page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  <a:p>
            <a:pPr algn="ctr"/>
            <a:endParaRPr lang="en-US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Links to Page x</a:t>
            </a:r>
            <a:r>
              <a:rPr lang="en-US" baseline="-25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 algn="ctr"/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29000" y="1143000"/>
            <a:ext cx="2209800" cy="1143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page x</a:t>
            </a:r>
            <a:r>
              <a:rPr lang="en-US" baseline="-25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Links to: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Pages x</a:t>
            </a:r>
            <a:r>
              <a:rPr lang="en-US" baseline="-25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x</a:t>
            </a:r>
            <a:r>
              <a:rPr lang="en-US" baseline="-25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u="sng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" y="4648200"/>
            <a:ext cx="74873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did </a:t>
            </a:r>
            <a:r>
              <a:rPr lang="en-US" sz="3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Brin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et al. suggest as a solution?</a:t>
            </a:r>
          </a:p>
          <a:p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6096000" y="1676400"/>
            <a:ext cx="2209800" cy="1219200"/>
          </a:xfrm>
          <a:prstGeom prst="rect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page x</a:t>
            </a:r>
            <a:r>
              <a:rPr lang="en-US" baseline="-25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Links to: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Pages x</a:t>
            </a:r>
            <a:r>
              <a:rPr lang="en-US" baseline="-25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x</a:t>
            </a:r>
            <a:r>
              <a:rPr lang="en-US" baseline="-25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en-US" u="sng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07003" y="632460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R. Remus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415522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543800" cy="1295400"/>
          </a:xfrm>
        </p:spPr>
        <p:txBody>
          <a:bodyPr/>
          <a:lstStyle/>
          <a:p>
            <a:r>
              <a:rPr lang="en-US" sz="3200" dirty="0"/>
              <a:t>Topics for </a:t>
            </a:r>
            <a:r>
              <a:rPr lang="en-US" sz="3200" dirty="0" smtClean="0"/>
              <a:t>Final </a:t>
            </a:r>
            <a:r>
              <a:rPr lang="en-US" sz="3200" dirty="0"/>
              <a:t>Project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229600" cy="441166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Calibri" pitchFamily="34" charset="0"/>
              </a:rPr>
              <a:t>You are a consultant to a brand, organization, politician, etc.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Calibri" pitchFamily="34" charset="0"/>
              </a:rPr>
              <a:t>Many possibilities for topic selection. E.g.,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Calibri" pitchFamily="34" charset="0"/>
              </a:rPr>
              <a:t>Analysis of competing brands or products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Calibri" pitchFamily="34" charset="0"/>
              </a:rPr>
              <a:t>Airlines, automobiles, hotels, smartphones, etc.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Calibri" pitchFamily="34" charset="0"/>
              </a:rPr>
              <a:t>Track events (e.g., political) or marketing campaigns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Calibri" pitchFamily="34" charset="0"/>
              </a:rPr>
              <a:t>Whether social mentions reflect the intended messages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Calibri" pitchFamily="34" charset="0"/>
              </a:rPr>
              <a:t>Predict outcomes from social data including images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Calibri" pitchFamily="34" charset="0"/>
              </a:rPr>
              <a:t>E.g., box office revenues, crowdfunding success, engagement, etc.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Calibri" pitchFamily="34" charset="0"/>
              </a:rPr>
              <a:t>Develop a crowdsourced recommendation system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Calibri" pitchFamily="34" charset="0"/>
              </a:rPr>
              <a:t>Provide </a:t>
            </a:r>
            <a:r>
              <a:rPr lang="en-US" sz="2000" dirty="0">
                <a:latin typeface="Calibri" pitchFamily="34" charset="0"/>
              </a:rPr>
              <a:t>actionable insights from social mentions using unstructured data analytics</a:t>
            </a:r>
          </a:p>
          <a:p>
            <a:pPr lvl="1"/>
            <a:endParaRPr lang="en-US" sz="1800" dirty="0">
              <a:latin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6488668"/>
            <a:ext cx="324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Copyright Anitesh Barua 2019</a:t>
            </a:r>
          </a:p>
        </p:txBody>
      </p:sp>
    </p:spTree>
    <p:extLst>
      <p:ext uri="{BB962C8B-B14F-4D97-AF65-F5344CB8AC3E}">
        <p14:creationId xmlns:p14="http://schemas.microsoft.com/office/powerpoint/2010/main" val="3221683033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Brin</a:t>
            </a:r>
            <a:r>
              <a:rPr lang="en-US" dirty="0" smtClean="0"/>
              <a:t> et al.’s Solution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828800"/>
            <a:ext cx="85572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Replace the original transition matrix </a:t>
            </a:r>
            <a:r>
              <a:rPr lang="en-US" sz="28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</a:p>
          <a:p>
            <a:r>
              <a:rPr lang="en-US" sz="28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= (1-</a:t>
            </a:r>
            <a:r>
              <a:rPr lang="en-US" sz="28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). </a:t>
            </a:r>
            <a:r>
              <a:rPr lang="en-US" sz="28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sz="28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8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endParaRPr lang="en-US" sz="28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where 0 &lt; </a:t>
            </a:r>
            <a:r>
              <a:rPr lang="en-US" sz="28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&lt; 1 (often taken to be a small number, like .1)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3276600"/>
            <a:ext cx="4373725" cy="190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5257800"/>
            <a:ext cx="87009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is the interpretation of this version of the transition matrix?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How does this help?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07003" y="632460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R. Remus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14028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Weighted 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Calibri" panose="020F0502020204030204" pitchFamily="34" charset="0"/>
              </a:rPr>
              <a:t>Not all incoming links are created equal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Different ways to create weights on links</a:t>
            </a:r>
          </a:p>
          <a:p>
            <a:r>
              <a:rPr lang="en-US" sz="2400" dirty="0" err="1">
                <a:latin typeface="Calibri" panose="020F0502020204030204" pitchFamily="34" charset="0"/>
              </a:rPr>
              <a:t>n</a:t>
            </a:r>
            <a:r>
              <a:rPr lang="en-US" sz="2400" dirty="0" err="1" smtClean="0">
                <a:latin typeface="Calibri" panose="020F0502020204030204" pitchFamily="34" charset="0"/>
              </a:rPr>
              <a:t>etworkx</a:t>
            </a:r>
            <a:r>
              <a:rPr lang="en-US" sz="2400" dirty="0" smtClean="0">
                <a:latin typeface="Calibri" panose="020F0502020204030204" pitchFamily="34" charset="0"/>
              </a:rPr>
              <a:t> library in python can calculate weighted PageRank scores</a:t>
            </a:r>
          </a:p>
        </p:txBody>
      </p:sp>
    </p:spTree>
    <p:extLst>
      <p:ext uri="{BB962C8B-B14F-4D97-AF65-F5344CB8AC3E}">
        <p14:creationId xmlns:p14="http://schemas.microsoft.com/office/powerpoint/2010/main" val="398757624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228600"/>
            <a:ext cx="7543800" cy="1295400"/>
          </a:xfrm>
        </p:spPr>
        <p:txBody>
          <a:bodyPr/>
          <a:lstStyle/>
          <a:p>
            <a:r>
              <a:rPr lang="en-US" dirty="0" smtClean="0"/>
              <a:t>Real World Implications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541530"/>
            <a:ext cx="5827712" cy="5316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8593283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10 Minute Meetings (in Class) With Each Group on </a:t>
            </a:r>
            <a:r>
              <a:rPr lang="en-US" sz="3200" dirty="0" smtClean="0"/>
              <a:t>11/20 &amp; 11/21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Come up with 2-3 ideas for discussion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Have answers to the following questions: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What is the problem? Why does it matter?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(ii) Likely source(s) of data (must be primary, and not secondary sources like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Kaggle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(iii) What type of analysis will be done?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(iv) What are likely outcomes? </a:t>
            </a:r>
          </a:p>
        </p:txBody>
      </p:sp>
    </p:spTree>
    <p:extLst>
      <p:ext uri="{BB962C8B-B14F-4D97-AF65-F5344CB8AC3E}">
        <p14:creationId xmlns:p14="http://schemas.microsoft.com/office/powerpoint/2010/main" val="1746664015"/>
      </p:ext>
    </p:extLst>
  </p:cSld>
  <p:clrMapOvr>
    <a:masterClrMapping/>
  </p:clrMapOvr>
  <p:transition>
    <p:pull dir="l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0"/>
            <a:ext cx="8305800" cy="1295400"/>
          </a:xfrm>
        </p:spPr>
        <p:txBody>
          <a:bodyPr/>
          <a:lstStyle/>
          <a:p>
            <a:r>
              <a:rPr lang="en-US" sz="3200" dirty="0"/>
              <a:t>Exemplar Project 1 (Completed in 3 days) </a:t>
            </a:r>
          </a:p>
        </p:txBody>
      </p:sp>
      <p:pic>
        <p:nvPicPr>
          <p:cNvPr id="1026" name="Picture 2" descr="Image may contain: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2099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03321"/>
      </p:ext>
    </p:extLst>
  </p:cSld>
  <p:clrMapOvr>
    <a:masterClrMapping/>
  </p:clrMapOvr>
  <p:transition>
    <p:pull dir="l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o automatic alt text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07626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543800" cy="1295400"/>
          </a:xfrm>
        </p:spPr>
        <p:txBody>
          <a:bodyPr/>
          <a:lstStyle/>
          <a:p>
            <a:r>
              <a:rPr lang="en-US" sz="3600" dirty="0"/>
              <a:t>Simple, But A Powerful Message</a:t>
            </a:r>
          </a:p>
        </p:txBody>
      </p:sp>
    </p:spTree>
    <p:extLst>
      <p:ext uri="{BB962C8B-B14F-4D97-AF65-F5344CB8AC3E}">
        <p14:creationId xmlns:p14="http://schemas.microsoft.com/office/powerpoint/2010/main" val="2719330174"/>
      </p:ext>
    </p:extLst>
  </p:cSld>
  <p:clrMapOvr>
    <a:masterClrMapping/>
  </p:clrMapOvr>
  <p:transition>
    <p:pull dir="l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7543800" cy="1295400"/>
          </a:xfrm>
        </p:spPr>
        <p:txBody>
          <a:bodyPr/>
          <a:lstStyle/>
          <a:p>
            <a:r>
              <a:rPr lang="en-US" dirty="0"/>
              <a:t>The Aha Moment(s)</a:t>
            </a:r>
          </a:p>
        </p:txBody>
      </p:sp>
      <p:pic>
        <p:nvPicPr>
          <p:cNvPr id="4098" name="Picture 2" descr="Image may contain: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1066800"/>
            <a:ext cx="9753600" cy="548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567825"/>
      </p:ext>
    </p:extLst>
  </p:cSld>
  <p:clrMapOvr>
    <a:masterClrMapping/>
  </p:clrMapOvr>
  <p:transition>
    <p:pull dir="l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15525-0224-40EB-9796-7F5DBC408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3453" y="2932597"/>
            <a:ext cx="7484853" cy="1029803"/>
          </a:xfrm>
        </p:spPr>
        <p:txBody>
          <a:bodyPr/>
          <a:lstStyle/>
          <a:p>
            <a:pPr algn="ctr"/>
            <a:r>
              <a:rPr lang="en-IN" sz="2700" dirty="0"/>
              <a:t/>
            </a:r>
            <a:br>
              <a:rPr lang="en-IN" sz="2700" dirty="0"/>
            </a:br>
            <a:r>
              <a:rPr lang="en-IN" sz="2700" dirty="0"/>
              <a:t>Exemplar Project #2: Discovering a Winning Formula from  User Generated Content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88283-9B0F-4BC2-B817-EEB542A6A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4" y="936763"/>
            <a:ext cx="1185926" cy="1755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117F7F-61F9-4041-82A2-2EC43C216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91" y="936763"/>
            <a:ext cx="1272206" cy="17553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086299-59E5-47E3-8007-3CD43CC08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066" y="936763"/>
            <a:ext cx="1272206" cy="1755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00D6FA-55F9-467D-8398-6A4D686C1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5319" y="936763"/>
            <a:ext cx="1185927" cy="17553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95CC67-6C1B-4581-ACA7-1A174A31B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906" y="949897"/>
            <a:ext cx="1272206" cy="17553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494A47-A7EE-4A68-8D14-EDB9DEAD9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6720" y="949897"/>
            <a:ext cx="1272206" cy="17553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225BC7-12C3-4BDD-AD50-9AE86E317C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8746" y="920081"/>
            <a:ext cx="1272206" cy="17553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DAE2B7-1628-4502-BB8B-59094E509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74" y="4417322"/>
            <a:ext cx="1113183" cy="15039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BA8CE0-23B9-410A-AA7B-1EDA3AF3EE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5681" y="4417322"/>
            <a:ext cx="1245566" cy="15039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554393-5C04-42D3-8BCB-DA7B38666E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96094" y="4417322"/>
            <a:ext cx="1306997" cy="15039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0EAA31-59D6-42A7-A218-E212E9E73B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2908" y="4417322"/>
            <a:ext cx="1242389" cy="15039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77484D8-ACD0-4152-9D05-AEE6F879E1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5114" y="4417322"/>
            <a:ext cx="1306997" cy="15039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9028E6D-FF6E-4286-B658-C2422A985B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41928" y="4417323"/>
            <a:ext cx="1336817" cy="15205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8F48251-3BD6-42CC-8F56-65027D3B447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07192" y="4417323"/>
            <a:ext cx="1238786" cy="150391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7015525-0224-40EB-9796-7F5DBC408135}"/>
              </a:ext>
            </a:extLst>
          </p:cNvPr>
          <p:cNvSpPr txBox="1">
            <a:spLocks/>
          </p:cNvSpPr>
          <p:nvPr/>
        </p:nvSpPr>
        <p:spPr bwMode="auto">
          <a:xfrm>
            <a:off x="1054699" y="-228600"/>
            <a:ext cx="6108101" cy="102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endParaRPr lang="en-IN" sz="2700" kern="0" dirty="0"/>
          </a:p>
        </p:txBody>
      </p:sp>
    </p:spTree>
    <p:extLst>
      <p:ext uri="{BB962C8B-B14F-4D97-AF65-F5344CB8AC3E}">
        <p14:creationId xmlns:p14="http://schemas.microsoft.com/office/powerpoint/2010/main" val="1763075264"/>
      </p:ext>
    </p:extLst>
  </p:cSld>
  <p:clrMapOvr>
    <a:masterClrMapping/>
  </p:clrMapOvr>
  <p:transition>
    <p:pull dir="l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A7A1-EE7A-4364-9579-60307C91C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8959" y="1453477"/>
            <a:ext cx="7210396" cy="810704"/>
          </a:xfrm>
        </p:spPr>
        <p:txBody>
          <a:bodyPr/>
          <a:lstStyle/>
          <a:p>
            <a:pPr algn="ctr"/>
            <a:r>
              <a:rPr lang="en-IN" dirty="0"/>
              <a:t>PROBLEM STATEMENT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26F9AE-F19C-4D44-A2E6-713E54FD27C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816657" y="3331421"/>
          <a:ext cx="7210425" cy="2699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D40BDEC-D662-47E6-8C50-F533D4769F00}"/>
              </a:ext>
            </a:extLst>
          </p:cNvPr>
          <p:cNvGrpSpPr/>
          <p:nvPr/>
        </p:nvGrpSpPr>
        <p:grpSpPr>
          <a:xfrm>
            <a:off x="7477363" y="2401470"/>
            <a:ext cx="759135" cy="759135"/>
            <a:chOff x="4716978" y="227628"/>
            <a:chExt cx="1012180" cy="10121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1AFCA9-E3BE-45A8-81FE-689027DE326F}"/>
                </a:ext>
              </a:extLst>
            </p:cNvPr>
            <p:cNvSpPr/>
            <p:nvPr/>
          </p:nvSpPr>
          <p:spPr>
            <a:xfrm>
              <a:off x="4716978" y="227628"/>
              <a:ext cx="1012180" cy="101218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Oval 4">
              <a:extLst>
                <a:ext uri="{FF2B5EF4-FFF2-40B4-BE49-F238E27FC236}">
                  <a16:creationId xmlns:a16="http://schemas.microsoft.com/office/drawing/2014/main" id="{72EB41A4-D3BD-4DA3-9013-045B5577D937}"/>
                </a:ext>
              </a:extLst>
            </p:cNvPr>
            <p:cNvSpPr txBox="1"/>
            <p:nvPr/>
          </p:nvSpPr>
          <p:spPr>
            <a:xfrm>
              <a:off x="4865208" y="375858"/>
              <a:ext cx="715720" cy="715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383" tIns="12383" rIns="12383" bIns="12383" numCol="1" spcCol="1270" anchor="ctr" anchorCtr="0">
              <a:noAutofit/>
            </a:bodyPr>
            <a:lstStyle/>
            <a:p>
              <a:pPr algn="ctr" defTabSz="433388">
                <a:lnSpc>
                  <a:spcPct val="90000"/>
                </a:lnSpc>
                <a:spcAft>
                  <a:spcPct val="35000"/>
                </a:spcAft>
              </a:pPr>
              <a:r>
                <a:rPr lang="en-IN" sz="975" b="1" dirty="0">
                  <a:solidFill>
                    <a:schemeClr val="bg1"/>
                  </a:solidFill>
                </a:rPr>
                <a:t>Action</a:t>
              </a:r>
            </a:p>
            <a:p>
              <a:pPr algn="ctr" defTabSz="433388">
                <a:lnSpc>
                  <a:spcPct val="90000"/>
                </a:lnSpc>
                <a:spcAft>
                  <a:spcPct val="35000"/>
                </a:spcAft>
              </a:pPr>
              <a:r>
                <a:rPr lang="en-IN" sz="975" b="1" dirty="0">
                  <a:solidFill>
                    <a:schemeClr val="bg1"/>
                  </a:solidFill>
                </a:rPr>
                <a:t> %?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37B33B-95D0-43D9-A2E9-352EEA723900}"/>
              </a:ext>
            </a:extLst>
          </p:cNvPr>
          <p:cNvGrpSpPr/>
          <p:nvPr/>
        </p:nvGrpSpPr>
        <p:grpSpPr>
          <a:xfrm>
            <a:off x="4425602" y="3049433"/>
            <a:ext cx="759135" cy="759135"/>
            <a:chOff x="4716978" y="227628"/>
            <a:chExt cx="1012180" cy="101218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6A28A8-88F1-4139-B26A-76A1591B165D}"/>
                </a:ext>
              </a:extLst>
            </p:cNvPr>
            <p:cNvSpPr/>
            <p:nvPr/>
          </p:nvSpPr>
          <p:spPr>
            <a:xfrm>
              <a:off x="4716978" y="227628"/>
              <a:ext cx="1012180" cy="101218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Oval 4">
              <a:extLst>
                <a:ext uri="{FF2B5EF4-FFF2-40B4-BE49-F238E27FC236}">
                  <a16:creationId xmlns:a16="http://schemas.microsoft.com/office/drawing/2014/main" id="{34F46509-CA38-4618-9454-356004B037DC}"/>
                </a:ext>
              </a:extLst>
            </p:cNvPr>
            <p:cNvSpPr txBox="1"/>
            <p:nvPr/>
          </p:nvSpPr>
          <p:spPr>
            <a:xfrm>
              <a:off x="4865208" y="375858"/>
              <a:ext cx="715720" cy="715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383" tIns="12383" rIns="12383" bIns="12383" numCol="1" spcCol="1270" anchor="ctr" anchorCtr="0">
              <a:noAutofit/>
            </a:bodyPr>
            <a:lstStyle/>
            <a:p>
              <a:pPr algn="ctr" defTabSz="433388">
                <a:lnSpc>
                  <a:spcPct val="90000"/>
                </a:lnSpc>
                <a:spcAft>
                  <a:spcPct val="35000"/>
                </a:spcAft>
              </a:pPr>
              <a:r>
                <a:rPr lang="en-IN" sz="975" b="1" dirty="0">
                  <a:solidFill>
                    <a:schemeClr val="bg1"/>
                  </a:solidFill>
                </a:rPr>
                <a:t>Horror %?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7DE77C-3E9A-4D6A-8962-33A427AB5364}"/>
              </a:ext>
            </a:extLst>
          </p:cNvPr>
          <p:cNvGrpSpPr/>
          <p:nvPr/>
        </p:nvGrpSpPr>
        <p:grpSpPr>
          <a:xfrm>
            <a:off x="5745833" y="2951853"/>
            <a:ext cx="759135" cy="759135"/>
            <a:chOff x="4716978" y="227628"/>
            <a:chExt cx="1012180" cy="101218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F553D07-5432-49D1-9B8D-7FB5B2861DFC}"/>
                </a:ext>
              </a:extLst>
            </p:cNvPr>
            <p:cNvSpPr/>
            <p:nvPr/>
          </p:nvSpPr>
          <p:spPr>
            <a:xfrm>
              <a:off x="4716978" y="227628"/>
              <a:ext cx="1012180" cy="101218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Oval 4">
              <a:extLst>
                <a:ext uri="{FF2B5EF4-FFF2-40B4-BE49-F238E27FC236}">
                  <a16:creationId xmlns:a16="http://schemas.microsoft.com/office/drawing/2014/main" id="{E9ECCA56-A355-4777-9064-526529F0AC44}"/>
                </a:ext>
              </a:extLst>
            </p:cNvPr>
            <p:cNvSpPr txBox="1"/>
            <p:nvPr/>
          </p:nvSpPr>
          <p:spPr>
            <a:xfrm>
              <a:off x="4865208" y="375858"/>
              <a:ext cx="715720" cy="715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383" tIns="12383" rIns="12383" bIns="12383" numCol="1" spcCol="1270" anchor="ctr" anchorCtr="0">
              <a:noAutofit/>
            </a:bodyPr>
            <a:lstStyle/>
            <a:p>
              <a:pPr algn="ctr" defTabSz="433388">
                <a:lnSpc>
                  <a:spcPct val="90000"/>
                </a:lnSpc>
                <a:spcAft>
                  <a:spcPct val="35000"/>
                </a:spcAft>
              </a:pPr>
              <a:r>
                <a:rPr lang="en-IN" sz="975" b="1" dirty="0">
                  <a:solidFill>
                    <a:schemeClr val="bg1"/>
                  </a:solidFill>
                </a:rPr>
                <a:t>History %?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8AE55A-2415-4A41-BD6E-C6133BD2E0D6}"/>
              </a:ext>
            </a:extLst>
          </p:cNvPr>
          <p:cNvGrpSpPr/>
          <p:nvPr/>
        </p:nvGrpSpPr>
        <p:grpSpPr>
          <a:xfrm>
            <a:off x="6616140" y="2543501"/>
            <a:ext cx="759135" cy="759135"/>
            <a:chOff x="4716978" y="227628"/>
            <a:chExt cx="1012180" cy="10121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65C3E9A-1163-495C-8438-22A34F5E8E17}"/>
                </a:ext>
              </a:extLst>
            </p:cNvPr>
            <p:cNvSpPr/>
            <p:nvPr/>
          </p:nvSpPr>
          <p:spPr>
            <a:xfrm>
              <a:off x="4716978" y="227628"/>
              <a:ext cx="1012180" cy="101218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4">
              <a:extLst>
                <a:ext uri="{FF2B5EF4-FFF2-40B4-BE49-F238E27FC236}">
                  <a16:creationId xmlns:a16="http://schemas.microsoft.com/office/drawing/2014/main" id="{37BCBA72-33FC-4280-8B70-D730793666EB}"/>
                </a:ext>
              </a:extLst>
            </p:cNvPr>
            <p:cNvSpPr txBox="1"/>
            <p:nvPr/>
          </p:nvSpPr>
          <p:spPr>
            <a:xfrm>
              <a:off x="4865208" y="375858"/>
              <a:ext cx="715720" cy="715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383" tIns="12383" rIns="12383" bIns="12383" numCol="1" spcCol="1270" anchor="ctr" anchorCtr="0">
              <a:noAutofit/>
            </a:bodyPr>
            <a:lstStyle/>
            <a:p>
              <a:pPr algn="ctr" defTabSz="433388">
                <a:lnSpc>
                  <a:spcPct val="90000"/>
                </a:lnSpc>
                <a:spcAft>
                  <a:spcPct val="35000"/>
                </a:spcAft>
              </a:pPr>
              <a:r>
                <a:rPr lang="en-IN" sz="975" b="1" dirty="0">
                  <a:solidFill>
                    <a:schemeClr val="bg1"/>
                  </a:solidFill>
                </a:rPr>
                <a:t>Thriller %?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A2917F-9297-4F09-A3B7-540027A39B21}"/>
              </a:ext>
            </a:extLst>
          </p:cNvPr>
          <p:cNvGrpSpPr/>
          <p:nvPr/>
        </p:nvGrpSpPr>
        <p:grpSpPr>
          <a:xfrm>
            <a:off x="5159651" y="2328161"/>
            <a:ext cx="759135" cy="759135"/>
            <a:chOff x="4716978" y="227628"/>
            <a:chExt cx="1012180" cy="101218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A538A2B-EE7B-429F-B8BD-FB3CD93A941A}"/>
                </a:ext>
              </a:extLst>
            </p:cNvPr>
            <p:cNvSpPr/>
            <p:nvPr/>
          </p:nvSpPr>
          <p:spPr>
            <a:xfrm>
              <a:off x="4716978" y="227628"/>
              <a:ext cx="1012180" cy="101218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B2900C32-AEEE-48BA-9780-5B2A2BA66DC6}"/>
                </a:ext>
              </a:extLst>
            </p:cNvPr>
            <p:cNvSpPr txBox="1"/>
            <p:nvPr/>
          </p:nvSpPr>
          <p:spPr>
            <a:xfrm>
              <a:off x="4865208" y="375858"/>
              <a:ext cx="715720" cy="715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383" tIns="12383" rIns="12383" bIns="12383" numCol="1" spcCol="1270" anchor="ctr" anchorCtr="0">
              <a:noAutofit/>
            </a:bodyPr>
            <a:lstStyle/>
            <a:p>
              <a:pPr algn="ctr" defTabSz="433388">
                <a:lnSpc>
                  <a:spcPct val="90000"/>
                </a:lnSpc>
                <a:spcAft>
                  <a:spcPct val="35000"/>
                </a:spcAft>
              </a:pPr>
              <a:r>
                <a:rPr lang="en-IN" sz="975" b="1" dirty="0">
                  <a:solidFill>
                    <a:schemeClr val="bg1"/>
                  </a:solidFill>
                </a:rPr>
                <a:t>Mystery %?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D80AB2-E4B5-4940-A48A-144A5CD9C89B}"/>
              </a:ext>
            </a:extLst>
          </p:cNvPr>
          <p:cNvGrpSpPr/>
          <p:nvPr/>
        </p:nvGrpSpPr>
        <p:grpSpPr>
          <a:xfrm>
            <a:off x="6020873" y="1895538"/>
            <a:ext cx="759135" cy="759135"/>
            <a:chOff x="4716978" y="227628"/>
            <a:chExt cx="1012180" cy="101218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E1D93E6-5C85-4C6F-8391-907585646BF6}"/>
                </a:ext>
              </a:extLst>
            </p:cNvPr>
            <p:cNvSpPr/>
            <p:nvPr/>
          </p:nvSpPr>
          <p:spPr>
            <a:xfrm>
              <a:off x="4716978" y="227628"/>
              <a:ext cx="1012180" cy="101218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Oval 4">
              <a:extLst>
                <a:ext uri="{FF2B5EF4-FFF2-40B4-BE49-F238E27FC236}">
                  <a16:creationId xmlns:a16="http://schemas.microsoft.com/office/drawing/2014/main" id="{D9B671AB-46A5-49EA-8A72-54818185028B}"/>
                </a:ext>
              </a:extLst>
            </p:cNvPr>
            <p:cNvSpPr txBox="1"/>
            <p:nvPr/>
          </p:nvSpPr>
          <p:spPr>
            <a:xfrm>
              <a:off x="4865208" y="375858"/>
              <a:ext cx="715720" cy="715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383" tIns="12383" rIns="12383" bIns="12383" numCol="1" spcCol="1270" anchor="ctr" anchorCtr="0">
              <a:noAutofit/>
            </a:bodyPr>
            <a:lstStyle/>
            <a:p>
              <a:pPr algn="ctr" defTabSz="433388">
                <a:lnSpc>
                  <a:spcPct val="90000"/>
                </a:lnSpc>
                <a:spcAft>
                  <a:spcPct val="35000"/>
                </a:spcAft>
              </a:pPr>
              <a:r>
                <a:rPr lang="en-IN" sz="975" b="1" dirty="0">
                  <a:solidFill>
                    <a:schemeClr val="bg1"/>
                  </a:solidFill>
                </a:rPr>
                <a:t>Comedy %?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7348FF-1923-4FB9-BA59-54A6A0E47C72}"/>
              </a:ext>
            </a:extLst>
          </p:cNvPr>
          <p:cNvGrpSpPr/>
          <p:nvPr/>
        </p:nvGrpSpPr>
        <p:grpSpPr>
          <a:xfrm>
            <a:off x="6995708" y="3519266"/>
            <a:ext cx="759135" cy="759135"/>
            <a:chOff x="4716978" y="227628"/>
            <a:chExt cx="1012180" cy="101218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37905AE-0380-44C1-88CE-4EA05DB4849B}"/>
                </a:ext>
              </a:extLst>
            </p:cNvPr>
            <p:cNvSpPr/>
            <p:nvPr/>
          </p:nvSpPr>
          <p:spPr>
            <a:xfrm>
              <a:off x="4716978" y="227628"/>
              <a:ext cx="1012180" cy="101218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Oval 4">
              <a:extLst>
                <a:ext uri="{FF2B5EF4-FFF2-40B4-BE49-F238E27FC236}">
                  <a16:creationId xmlns:a16="http://schemas.microsoft.com/office/drawing/2014/main" id="{8C1699F2-D675-4998-A135-F9E99CBAE3F1}"/>
                </a:ext>
              </a:extLst>
            </p:cNvPr>
            <p:cNvSpPr txBox="1"/>
            <p:nvPr/>
          </p:nvSpPr>
          <p:spPr>
            <a:xfrm>
              <a:off x="4865208" y="375858"/>
              <a:ext cx="715720" cy="715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383" tIns="12383" rIns="12383" bIns="12383" numCol="1" spcCol="1270" anchor="ctr" anchorCtr="0">
              <a:noAutofit/>
            </a:bodyPr>
            <a:lstStyle/>
            <a:p>
              <a:pPr algn="ctr" defTabSz="433388">
                <a:lnSpc>
                  <a:spcPct val="90000"/>
                </a:lnSpc>
                <a:spcAft>
                  <a:spcPct val="35000"/>
                </a:spcAft>
              </a:pPr>
              <a:r>
                <a:rPr lang="en-IN" sz="975" b="1" dirty="0">
                  <a:solidFill>
                    <a:schemeClr val="tx1"/>
                  </a:solidFill>
                </a:rPr>
                <a:t>Crime %?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D8D2714-1256-43DE-ACD3-ADAC52C048A2}"/>
              </a:ext>
            </a:extLst>
          </p:cNvPr>
          <p:cNvSpPr txBox="1"/>
          <p:nvPr/>
        </p:nvSpPr>
        <p:spPr>
          <a:xfrm>
            <a:off x="487018" y="2543501"/>
            <a:ext cx="372717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IN" sz="2100" dirty="0"/>
              <a:t>What are the ingredients for a Superhit Sci-Fi Television Series?</a:t>
            </a:r>
          </a:p>
          <a:p>
            <a:pPr algn="just"/>
            <a:endParaRPr lang="en-IN" sz="2100" dirty="0"/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IN" sz="2100" dirty="0"/>
              <a:t>Can User Reviews of TV Series on Social Media be used to find a model that predicts the Success of a New Television Series even before it is aired?</a:t>
            </a:r>
          </a:p>
        </p:txBody>
      </p:sp>
    </p:spTree>
    <p:extLst>
      <p:ext uri="{BB962C8B-B14F-4D97-AF65-F5344CB8AC3E}">
        <p14:creationId xmlns:p14="http://schemas.microsoft.com/office/powerpoint/2010/main" val="125763844"/>
      </p:ext>
    </p:extLst>
  </p:cSld>
  <p:clrMapOvr>
    <a:masterClrMapping/>
  </p:clrMapOvr>
  <p:transition>
    <p:pull dir="l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4C409-7241-4080-8664-DD5A91FEB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TOPIC MODELING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717F01-7724-4595-9929-9726588965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03193" y="2517085"/>
          <a:ext cx="5061904" cy="333200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92759">
                  <a:extLst>
                    <a:ext uri="{9D8B030D-6E8A-4147-A177-3AD203B41FA5}">
                      <a16:colId xmlns:a16="http://schemas.microsoft.com/office/drawing/2014/main" val="144347652"/>
                    </a:ext>
                  </a:extLst>
                </a:gridCol>
                <a:gridCol w="822337">
                  <a:extLst>
                    <a:ext uri="{9D8B030D-6E8A-4147-A177-3AD203B41FA5}">
                      <a16:colId xmlns:a16="http://schemas.microsoft.com/office/drawing/2014/main" val="2670374493"/>
                    </a:ext>
                  </a:extLst>
                </a:gridCol>
                <a:gridCol w="931982">
                  <a:extLst>
                    <a:ext uri="{9D8B030D-6E8A-4147-A177-3AD203B41FA5}">
                      <a16:colId xmlns:a16="http://schemas.microsoft.com/office/drawing/2014/main" val="972939680"/>
                    </a:ext>
                  </a:extLst>
                </a:gridCol>
                <a:gridCol w="964874">
                  <a:extLst>
                    <a:ext uri="{9D8B030D-6E8A-4147-A177-3AD203B41FA5}">
                      <a16:colId xmlns:a16="http://schemas.microsoft.com/office/drawing/2014/main" val="1358125013"/>
                    </a:ext>
                  </a:extLst>
                </a:gridCol>
                <a:gridCol w="1249952">
                  <a:extLst>
                    <a:ext uri="{9D8B030D-6E8A-4147-A177-3AD203B41FA5}">
                      <a16:colId xmlns:a16="http://schemas.microsoft.com/office/drawing/2014/main" val="3933105431"/>
                    </a:ext>
                  </a:extLst>
                </a:gridCol>
              </a:tblGrid>
              <a:tr h="488269">
                <a:tc>
                  <a:txBody>
                    <a:bodyPr/>
                    <a:lstStyle/>
                    <a:p>
                      <a:r>
                        <a:rPr lang="en-IN" sz="1400" dirty="0"/>
                        <a:t>Cast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Cosmic Space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Comedy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Horror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Human &amp; Social Angle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26634465"/>
                  </a:ext>
                </a:extLst>
              </a:tr>
              <a:tr h="341789">
                <a:tc>
                  <a:txBody>
                    <a:bodyPr/>
                    <a:lstStyle/>
                    <a:p>
                      <a:r>
                        <a:rPr lang="en-IN" sz="1400" dirty="0"/>
                        <a:t>Fan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Science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Funny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Dead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World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14476398"/>
                  </a:ext>
                </a:extLst>
              </a:tr>
              <a:tr h="341789">
                <a:tc>
                  <a:txBody>
                    <a:bodyPr/>
                    <a:lstStyle/>
                    <a:p>
                      <a:r>
                        <a:rPr lang="en-IN" sz="1400" dirty="0"/>
                        <a:t>Actors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Years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Humour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Evil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Prisoner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7522872"/>
                  </a:ext>
                </a:extLst>
              </a:tr>
              <a:tr h="341789">
                <a:tc>
                  <a:txBody>
                    <a:bodyPr/>
                    <a:lstStyle/>
                    <a:p>
                      <a:r>
                        <a:rPr lang="en-IN" sz="1400" dirty="0"/>
                        <a:t>Characters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Space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Comedy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Zombie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Blacks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138476086"/>
                  </a:ext>
                </a:extLst>
              </a:tr>
              <a:tr h="341789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Star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Hilarious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Dinosaurs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Woman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19380718"/>
                  </a:ext>
                </a:extLst>
              </a:tr>
              <a:tr h="341789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Time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Cartoon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Blood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Human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3833048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Mind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Jokes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Gay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782222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Society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362855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Village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766131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Power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31552206"/>
                  </a:ext>
                </a:extLst>
              </a:tr>
            </a:tbl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34455FF-F327-49D4-91FB-FD9EE4EBC13E}"/>
              </a:ext>
            </a:extLst>
          </p:cNvPr>
          <p:cNvGraphicFramePr/>
          <p:nvPr>
            <p:extLst/>
          </p:nvPr>
        </p:nvGraphicFramePr>
        <p:xfrm>
          <a:off x="178904" y="1540862"/>
          <a:ext cx="3538331" cy="1659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15EBC37-6B78-4358-A8F0-EB6EFF2220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49" y="3429000"/>
            <a:ext cx="1013792" cy="1831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A6DA6-9830-4F0A-8321-EAB5E2132B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9042" y="4147602"/>
            <a:ext cx="1279587" cy="1831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E55150-4415-4220-8BCD-91E8C42E21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2730" y="3485698"/>
            <a:ext cx="1328328" cy="18312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" y="6229290"/>
            <a:ext cx="5892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83% accuracy in predicting hits/flops from content </a:t>
            </a:r>
          </a:p>
        </p:txBody>
      </p:sp>
    </p:spTree>
    <p:extLst>
      <p:ext uri="{BB962C8B-B14F-4D97-AF65-F5344CB8AC3E}">
        <p14:creationId xmlns:p14="http://schemas.microsoft.com/office/powerpoint/2010/main" val="871146028"/>
      </p:ext>
    </p:extLst>
  </p:cSld>
  <p:clrMapOvr>
    <a:masterClrMapping/>
  </p:clrMapOvr>
  <p:transition>
    <p:pull dir="lu"/>
  </p:transition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51588</TotalTime>
  <Words>1089</Words>
  <Application>Microsoft Office PowerPoint</Application>
  <PresentationFormat>On-screen Show (4:3)</PresentationFormat>
  <Paragraphs>237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ＭＳ Ｐゴシック</vt:lpstr>
      <vt:lpstr>Arial</vt:lpstr>
      <vt:lpstr>Calibri</vt:lpstr>
      <vt:lpstr>Calibri (Headings)</vt:lpstr>
      <vt:lpstr>Lucida Sans</vt:lpstr>
      <vt:lpstr>Times New Roman</vt:lpstr>
      <vt:lpstr>Wingdings</vt:lpstr>
      <vt:lpstr>Network</vt:lpstr>
      <vt:lpstr> Final Project Details User Generated Content  and Product Preference Networks  </vt:lpstr>
      <vt:lpstr>Topics for Final Project </vt:lpstr>
      <vt:lpstr>10 Minute Meetings (in Class) With Each Group on 11/20 &amp; 11/21  </vt:lpstr>
      <vt:lpstr>Exemplar Project 1 (Completed in 3 days) </vt:lpstr>
      <vt:lpstr>Simple, But A Powerful Message</vt:lpstr>
      <vt:lpstr>The Aha Moment(s)</vt:lpstr>
      <vt:lpstr> Exemplar Project #2: Discovering a Winning Formula from  User Generated Content</vt:lpstr>
      <vt:lpstr>PROBLEM STATEMENT</vt:lpstr>
      <vt:lpstr>TOPIC MODELING</vt:lpstr>
      <vt:lpstr>VISUALIZATION USING GEPHI</vt:lpstr>
      <vt:lpstr>Key Steps</vt:lpstr>
      <vt:lpstr>Predicting Business Outcomes From User Generated Content</vt:lpstr>
      <vt:lpstr>From Product Comparisons to Preference Networks</vt:lpstr>
      <vt:lpstr>The Main Idea</vt:lpstr>
      <vt:lpstr>What Metric Can Capture the Relative Importance of a Product?</vt:lpstr>
      <vt:lpstr>PageRank to  the Rescue</vt:lpstr>
      <vt:lpstr>The $825B Algorithm?</vt:lpstr>
      <vt:lpstr>Problems Galore …</vt:lpstr>
      <vt:lpstr>Problem Cases (Contd.)</vt:lpstr>
      <vt:lpstr>Brin et al.’s Solution</vt:lpstr>
      <vt:lpstr>Weighted PageRank</vt:lpstr>
      <vt:lpstr>Real World Implications</vt:lpstr>
    </vt:vector>
  </TitlesOfParts>
  <Company>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Information Systems MK. 605, Spring 2005 Slides for March 2, 3, 4, 6 &amp; 7, 2005</dc:title>
  <dc:creator>anitesh</dc:creator>
  <cp:lastModifiedBy>Barua, Anitesh</cp:lastModifiedBy>
  <cp:revision>765</cp:revision>
  <dcterms:created xsi:type="dcterms:W3CDTF">2000-10-19T17:22:27Z</dcterms:created>
  <dcterms:modified xsi:type="dcterms:W3CDTF">2019-11-18T20:06:56Z</dcterms:modified>
</cp:coreProperties>
</file>